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92" r:id="rId2"/>
    <p:sldId id="257" r:id="rId3"/>
    <p:sldId id="269" r:id="rId4"/>
    <p:sldId id="259" r:id="rId5"/>
    <p:sldId id="260" r:id="rId6"/>
    <p:sldId id="261" r:id="rId7"/>
    <p:sldId id="262" r:id="rId8"/>
    <p:sldId id="270" r:id="rId9"/>
    <p:sldId id="271" r:id="rId10"/>
    <p:sldId id="265" r:id="rId11"/>
    <p:sldId id="267" r:id="rId12"/>
    <p:sldId id="293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4BDE90-13D3-4DCE-81DE-F4EC9298FC5F}" type="datetimeFigureOut">
              <a:rPr lang="it-IT" smtClean="0"/>
              <a:t>13/09/2026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0483B8-645F-4316-BB09-9610844B57E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611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13/09/2026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1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097" y="758952"/>
            <a:ext cx="5911027" cy="3227514"/>
          </a:xfrm>
        </p:spPr>
        <p:txBody>
          <a:bodyPr>
            <a:normAutofit/>
          </a:bodyPr>
          <a:lstStyle/>
          <a:p>
            <a:pPr>
              <a:defRPr sz="3200" b="1">
                <a:solidFill>
                  <a:srgbClr val="1F2D3D"/>
                </a:solidFill>
                <a:latin typeface="Georgia"/>
              </a:defRPr>
            </a:pPr>
            <a:r>
              <a:rPr lang="it-IT" dirty="0"/>
              <a:t>PRECISION BARIATRICS: GUT MICROBIOTA SIGNATURES AS A PRE-OPERATIVE PREDICTOR OF TYPE 2 DIABETES REMISSION</a:t>
            </a: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8916" y="4508500"/>
            <a:ext cx="5819535" cy="1279652"/>
          </a:xfrm>
        </p:spPr>
        <p:txBody>
          <a:bodyPr>
            <a:normAutofit fontScale="92500" lnSpcReduction="10000"/>
          </a:bodyPr>
          <a:lstStyle/>
          <a:p>
            <a:r>
              <a:rPr lang="it-IT" sz="2800" dirty="0"/>
              <a:t>Dr.ssa Valeria Velluti</a:t>
            </a:r>
            <a:br>
              <a:rPr lang="it-IT" sz="2800" dirty="0"/>
            </a:br>
            <a:r>
              <a:rPr lang="it-IT" sz="2800" dirty="0"/>
              <a:t>UOSD MEDICINA BARIATRICA – FOND. POL. A. GEMELLI ROMA</a:t>
            </a:r>
            <a:endParaRPr lang="it-IT" sz="28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01FE789-ACD8-50F9-07EA-AE84390FD32A}"/>
              </a:ext>
            </a:extLst>
          </p:cNvPr>
          <p:cNvSpPr txBox="1"/>
          <p:nvPr/>
        </p:nvSpPr>
        <p:spPr>
          <a:xfrm>
            <a:off x="5211097" y="497342"/>
            <a:ext cx="6295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b="1">
                <a:solidFill>
                  <a:srgbClr val="1F6F6F"/>
                </a:solidFill>
                <a:latin typeface="Arial"/>
              </a:defRPr>
            </a:pPr>
            <a:r>
              <a:rPr lang="it-IT" sz="1400" dirty="0"/>
              <a:t>JOURNAL CLUB SESSION  •  "BARIATRIC FAST-FORWARD: 7 PAPER CHE CAMBIANO LA PRATICA CLINICA"</a:t>
            </a:r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rPr sz="1400" dirty="0"/>
              <a:t>IL PAIN POINT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6424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r>
              <a:t>Il diabete si ripresenta nel 40% dei casi dopo chirurgia bariatrica evidenziando i limiti dei soli indici clinici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30352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5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4754880" cy="3488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E11D48"/>
                </a:solidFill>
                <a:latin typeface="Georgia"/>
              </a:defRPr>
            </a:pPr>
            <a:r>
              <a:rPr dirty="0"/>
              <a:t>La </a:t>
            </a:r>
            <a:r>
              <a:rPr dirty="0" err="1"/>
              <a:t>Realtà</a:t>
            </a:r>
            <a:r>
              <a:rPr dirty="0"/>
              <a:t> Clinica</a:t>
            </a: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600" dirty="0"/>
              <a:t>La </a:t>
            </a:r>
            <a:r>
              <a:rPr sz="1600" dirty="0" err="1"/>
              <a:t>chirurgia</a:t>
            </a:r>
            <a:r>
              <a:rPr sz="1600" dirty="0"/>
              <a:t> </a:t>
            </a:r>
            <a:r>
              <a:rPr sz="1600" dirty="0" err="1"/>
              <a:t>bariatrica</a:t>
            </a:r>
            <a:r>
              <a:rPr sz="1600" dirty="0"/>
              <a:t> </a:t>
            </a:r>
            <a:r>
              <a:rPr lang="it-IT" sz="1600" dirty="0"/>
              <a:t>rimane</a:t>
            </a:r>
            <a:r>
              <a:rPr sz="1600" dirty="0"/>
              <a:t> </a:t>
            </a:r>
            <a:r>
              <a:rPr lang="it-IT" sz="1600" dirty="0"/>
              <a:t>il </a:t>
            </a:r>
            <a:r>
              <a:rPr lang="it-IT" sz="1600" dirty="0" err="1"/>
              <a:t>gold</a:t>
            </a:r>
            <a:r>
              <a:rPr lang="it-IT" sz="1600" dirty="0"/>
              <a:t> standard</a:t>
            </a:r>
            <a:r>
              <a:rPr sz="1600" dirty="0"/>
              <a:t> per la cura </a:t>
            </a:r>
            <a:r>
              <a:rPr sz="1600" dirty="0" err="1"/>
              <a:t>dell'obesità</a:t>
            </a:r>
            <a:r>
              <a:rPr lang="it-IT" sz="1600" dirty="0"/>
              <a:t> severa</a:t>
            </a:r>
            <a:r>
              <a:rPr sz="1600" dirty="0"/>
              <a:t>, ma la </a:t>
            </a:r>
            <a:r>
              <a:rPr sz="1600" dirty="0" err="1"/>
              <a:t>remissione</a:t>
            </a:r>
            <a:r>
              <a:rPr sz="1600" dirty="0"/>
              <a:t> a </a:t>
            </a:r>
            <a:r>
              <a:rPr sz="1600" dirty="0" err="1"/>
              <a:t>lungo</a:t>
            </a:r>
            <a:r>
              <a:rPr sz="1600" dirty="0"/>
              <a:t> </a:t>
            </a:r>
            <a:r>
              <a:rPr sz="1600" dirty="0" err="1"/>
              <a:t>termine</a:t>
            </a:r>
            <a:r>
              <a:rPr sz="1600" dirty="0"/>
              <a:t> del </a:t>
            </a:r>
            <a:r>
              <a:rPr sz="1600" dirty="0" err="1"/>
              <a:t>diabete</a:t>
            </a:r>
            <a:r>
              <a:rPr sz="1600" dirty="0"/>
              <a:t> di </a:t>
            </a:r>
            <a:r>
              <a:rPr sz="1600" dirty="0" err="1"/>
              <a:t>tipo</a:t>
            </a:r>
            <a:r>
              <a:rPr sz="1600" dirty="0"/>
              <a:t> 2 (T2D) varia </a:t>
            </a:r>
            <a:r>
              <a:rPr sz="1600" dirty="0" err="1"/>
              <a:t>considerevolmente</a:t>
            </a:r>
            <a:r>
              <a:rPr sz="1600" dirty="0"/>
              <a:t> da </a:t>
            </a:r>
            <a:r>
              <a:rPr sz="1600" dirty="0" err="1"/>
              <a:t>paziente</a:t>
            </a:r>
            <a:r>
              <a:rPr sz="1600" dirty="0"/>
              <a:t> a </a:t>
            </a:r>
            <a:r>
              <a:rPr sz="1600" dirty="0" err="1"/>
              <a:t>paziente</a:t>
            </a:r>
            <a:r>
              <a:rPr sz="1600" dirty="0"/>
              <a:t>.</a:t>
            </a: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600" i="1" dirty="0"/>
              <a:t>Circa il 40% </a:t>
            </a:r>
            <a:r>
              <a:rPr sz="1600" i="1" dirty="0" err="1"/>
              <a:t>dei</a:t>
            </a:r>
            <a:r>
              <a:rPr sz="1600" i="1" dirty="0"/>
              <a:t> </a:t>
            </a:r>
            <a:r>
              <a:rPr sz="1600" i="1" dirty="0" err="1"/>
              <a:t>soggetti</a:t>
            </a:r>
            <a:r>
              <a:rPr sz="1600" i="1" dirty="0"/>
              <a:t> non </a:t>
            </a:r>
            <a:r>
              <a:rPr sz="1600" i="1" dirty="0" err="1"/>
              <a:t>ottiene</a:t>
            </a:r>
            <a:r>
              <a:rPr sz="1600" i="1" dirty="0"/>
              <a:t> </a:t>
            </a:r>
            <a:r>
              <a:rPr sz="1600" i="1" dirty="0" err="1"/>
              <a:t>una</a:t>
            </a:r>
            <a:r>
              <a:rPr sz="1600" i="1" dirty="0"/>
              <a:t> </a:t>
            </a:r>
            <a:r>
              <a:rPr sz="1600" i="1" dirty="0" err="1"/>
              <a:t>remissione</a:t>
            </a:r>
            <a:r>
              <a:rPr sz="1600" i="1" dirty="0"/>
              <a:t> </a:t>
            </a:r>
            <a:r>
              <a:rPr sz="1600" i="1" dirty="0" err="1"/>
              <a:t>glicemica</a:t>
            </a:r>
            <a:r>
              <a:rPr sz="1600" i="1" dirty="0"/>
              <a:t> </a:t>
            </a:r>
            <a:r>
              <a:rPr sz="1600" i="1" dirty="0" err="1"/>
              <a:t>duratura</a:t>
            </a:r>
            <a:r>
              <a:rPr sz="1600" i="1" dirty="0"/>
              <a:t> a 5 anni</a:t>
            </a:r>
            <a:endParaRPr lang="it-IT" sz="1600" i="1" dirty="0"/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600" dirty="0"/>
              <a:t>Le </a:t>
            </a:r>
            <a:r>
              <a:rPr sz="1600" dirty="0" err="1"/>
              <a:t>decisioni</a:t>
            </a:r>
            <a:r>
              <a:rPr sz="1600" dirty="0"/>
              <a:t> </a:t>
            </a:r>
            <a:r>
              <a:rPr sz="1600" dirty="0" err="1"/>
              <a:t>cliniche</a:t>
            </a:r>
            <a:r>
              <a:rPr sz="1600" dirty="0"/>
              <a:t> </a:t>
            </a:r>
            <a:r>
              <a:rPr sz="1600" dirty="0" err="1"/>
              <a:t>attuali</a:t>
            </a:r>
            <a:r>
              <a:rPr sz="1600" dirty="0"/>
              <a:t> </a:t>
            </a:r>
            <a:r>
              <a:rPr sz="1600" dirty="0" err="1"/>
              <a:t>si</a:t>
            </a:r>
            <a:r>
              <a:rPr sz="1600" dirty="0"/>
              <a:t> </a:t>
            </a:r>
            <a:r>
              <a:rPr sz="1600" dirty="0" err="1"/>
              <a:t>basano</a:t>
            </a:r>
            <a:r>
              <a:rPr sz="1600" dirty="0"/>
              <a:t> </a:t>
            </a:r>
            <a:r>
              <a:rPr sz="1600" dirty="0" err="1"/>
              <a:t>esclusivamente</a:t>
            </a:r>
            <a:r>
              <a:rPr sz="1600" dirty="0"/>
              <a:t> </a:t>
            </a:r>
            <a:r>
              <a:rPr sz="1600" dirty="0" err="1"/>
              <a:t>su</a:t>
            </a:r>
            <a:r>
              <a:rPr sz="1600" dirty="0"/>
              <a:t> </a:t>
            </a:r>
            <a:r>
              <a:rPr sz="1600" dirty="0" err="1"/>
              <a:t>parametri</a:t>
            </a:r>
            <a:r>
              <a:rPr sz="1600" dirty="0"/>
              <a:t> </a:t>
            </a:r>
            <a:r>
              <a:rPr sz="1600" dirty="0" err="1"/>
              <a:t>clinici</a:t>
            </a:r>
            <a:r>
              <a:rPr sz="1600" dirty="0"/>
              <a:t> (</a:t>
            </a:r>
            <a:r>
              <a:rPr sz="1600" dirty="0" err="1"/>
              <a:t>età</a:t>
            </a:r>
            <a:r>
              <a:rPr sz="1600" dirty="0"/>
              <a:t>, </a:t>
            </a:r>
            <a:r>
              <a:rPr sz="1600" dirty="0" err="1"/>
              <a:t>durata</a:t>
            </a:r>
            <a:r>
              <a:rPr sz="1600" dirty="0"/>
              <a:t> della </a:t>
            </a:r>
            <a:r>
              <a:rPr sz="1600" dirty="0" err="1"/>
              <a:t>malattia</a:t>
            </a:r>
            <a:r>
              <a:rPr sz="1600" dirty="0"/>
              <a:t>, BMI, peptide C </a:t>
            </a:r>
            <a:r>
              <a:rPr sz="1600" dirty="0" err="1"/>
              <a:t>basale</a:t>
            </a:r>
            <a:r>
              <a:rPr sz="1600" dirty="0"/>
              <a:t>), </a:t>
            </a:r>
            <a:r>
              <a:rPr lang="it-IT" sz="1600" dirty="0"/>
              <a:t>non sempre adatti ad </a:t>
            </a:r>
            <a:r>
              <a:rPr sz="1600" dirty="0" err="1"/>
              <a:t>intercettare</a:t>
            </a:r>
            <a:r>
              <a:rPr sz="1600" dirty="0"/>
              <a:t> </a:t>
            </a:r>
            <a:r>
              <a:rPr sz="1600" dirty="0" err="1"/>
              <a:t>l'eterogeneità</a:t>
            </a:r>
            <a:r>
              <a:rPr sz="1600" dirty="0"/>
              <a:t> </a:t>
            </a:r>
            <a:r>
              <a:rPr sz="1600" dirty="0" err="1"/>
              <a:t>biologica</a:t>
            </a:r>
            <a:r>
              <a:rPr sz="1600" dirty="0"/>
              <a:t> e </a:t>
            </a:r>
            <a:r>
              <a:rPr sz="1600" dirty="0" err="1"/>
              <a:t>molecolare</a:t>
            </a:r>
            <a:r>
              <a:rPr sz="1600" dirty="0"/>
              <a:t> </a:t>
            </a:r>
            <a:r>
              <a:rPr sz="1600" dirty="0" err="1"/>
              <a:t>individuale</a:t>
            </a:r>
            <a:r>
              <a:rPr sz="16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920240"/>
            <a:ext cx="530352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5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14160" y="2103120"/>
            <a:ext cx="4754880" cy="31136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F766E"/>
                </a:solidFill>
                <a:latin typeface="Georgia"/>
              </a:defRPr>
            </a:pPr>
            <a:r>
              <a:rPr dirty="0" err="1"/>
              <a:t>L'Opportunità</a:t>
            </a:r>
            <a:r>
              <a:rPr dirty="0"/>
              <a:t> </a:t>
            </a:r>
            <a:r>
              <a:rPr dirty="0" err="1"/>
              <a:t>dei</a:t>
            </a:r>
            <a:r>
              <a:rPr dirty="0"/>
              <a:t> </a:t>
            </a:r>
            <a:r>
              <a:rPr dirty="0" err="1"/>
              <a:t>Biomarcatori</a:t>
            </a:r>
            <a:endParaRPr dirty="0"/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600" b="1" dirty="0" err="1"/>
              <a:t>Oltre</a:t>
            </a:r>
            <a:r>
              <a:rPr sz="1600" b="1" dirty="0"/>
              <a:t> il peso </a:t>
            </a:r>
            <a:r>
              <a:rPr sz="1600" b="1" dirty="0" err="1"/>
              <a:t>corporeo</a:t>
            </a:r>
            <a:r>
              <a:rPr sz="1600" b="1" dirty="0"/>
              <a:t>: </a:t>
            </a:r>
            <a:r>
              <a:rPr lang="it-IT" sz="1600" dirty="0"/>
              <a:t>necessità</a:t>
            </a:r>
            <a:r>
              <a:rPr sz="1600" dirty="0"/>
              <a:t> di </a:t>
            </a:r>
            <a:r>
              <a:rPr sz="1600" dirty="0" err="1"/>
              <a:t>biomarcatori</a:t>
            </a:r>
            <a:r>
              <a:rPr sz="1600" dirty="0"/>
              <a:t> non </a:t>
            </a:r>
            <a:r>
              <a:rPr sz="1600" dirty="0" err="1"/>
              <a:t>invasivi</a:t>
            </a:r>
            <a:r>
              <a:rPr sz="1600" dirty="0"/>
              <a:t> e pre-</a:t>
            </a:r>
            <a:r>
              <a:rPr sz="1600" dirty="0" err="1"/>
              <a:t>operatori</a:t>
            </a:r>
            <a:r>
              <a:rPr sz="1600" dirty="0"/>
              <a:t> per </a:t>
            </a:r>
            <a:r>
              <a:rPr sz="1600" dirty="0" err="1"/>
              <a:t>identificare</a:t>
            </a:r>
            <a:r>
              <a:rPr sz="1600" dirty="0"/>
              <a:t> chi </a:t>
            </a:r>
            <a:r>
              <a:rPr sz="1600" dirty="0" err="1"/>
              <a:t>trarrà</a:t>
            </a:r>
            <a:r>
              <a:rPr sz="1600" dirty="0"/>
              <a:t> il </a:t>
            </a:r>
            <a:r>
              <a:rPr sz="1600" dirty="0" err="1"/>
              <a:t>massimo</a:t>
            </a:r>
            <a:r>
              <a:rPr sz="1600" dirty="0"/>
              <a:t> </a:t>
            </a:r>
            <a:r>
              <a:rPr sz="1600" dirty="0" err="1"/>
              <a:t>beneficio</a:t>
            </a:r>
            <a:r>
              <a:rPr sz="1600" dirty="0"/>
              <a:t> </a:t>
            </a:r>
            <a:r>
              <a:rPr sz="1600" dirty="0" err="1"/>
              <a:t>metabolico</a:t>
            </a:r>
            <a:r>
              <a:rPr lang="it-IT" sz="1600" dirty="0"/>
              <a:t> dalla chirurgia</a:t>
            </a:r>
            <a:r>
              <a:rPr sz="1600" dirty="0"/>
              <a:t>.</a:t>
            </a: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600" b="1" dirty="0"/>
              <a:t>Il microbiota come driver</a:t>
            </a:r>
            <a:r>
              <a:rPr sz="1600" dirty="0"/>
              <a:t>: Il microbiota </a:t>
            </a:r>
            <a:r>
              <a:rPr sz="1600" dirty="0" err="1"/>
              <a:t>intestinale</a:t>
            </a:r>
            <a:r>
              <a:rPr sz="1600" dirty="0"/>
              <a:t> produce </a:t>
            </a:r>
            <a:r>
              <a:rPr sz="1600" dirty="0" err="1"/>
              <a:t>metaboliti</a:t>
            </a:r>
            <a:r>
              <a:rPr sz="1600" dirty="0"/>
              <a:t> (</a:t>
            </a:r>
            <a:r>
              <a:rPr lang="it-IT" sz="1600" dirty="0"/>
              <a:t>SCFA </a:t>
            </a:r>
            <a:r>
              <a:rPr sz="1600" dirty="0" err="1"/>
              <a:t>acidi</a:t>
            </a:r>
            <a:r>
              <a:rPr sz="1600" dirty="0"/>
              <a:t> </a:t>
            </a:r>
            <a:r>
              <a:rPr sz="1600" dirty="0" err="1"/>
              <a:t>grassi</a:t>
            </a:r>
            <a:r>
              <a:rPr sz="1600" dirty="0"/>
              <a:t> a catena </a:t>
            </a:r>
            <a:r>
              <a:rPr sz="1600" dirty="0" err="1"/>
              <a:t>corta</a:t>
            </a:r>
            <a:r>
              <a:rPr sz="1600" dirty="0"/>
              <a:t>, </a:t>
            </a:r>
            <a:r>
              <a:rPr sz="1600" dirty="0" err="1"/>
              <a:t>amminoacidi</a:t>
            </a:r>
            <a:r>
              <a:rPr sz="1600" dirty="0"/>
              <a:t>) </a:t>
            </a:r>
            <a:r>
              <a:rPr sz="1600" dirty="0" err="1"/>
              <a:t>che</a:t>
            </a:r>
            <a:r>
              <a:rPr sz="1600" dirty="0"/>
              <a:t> </a:t>
            </a:r>
            <a:r>
              <a:rPr sz="1600" dirty="0" err="1"/>
              <a:t>regolano</a:t>
            </a:r>
            <a:r>
              <a:rPr sz="1600" dirty="0"/>
              <a:t> </a:t>
            </a:r>
            <a:r>
              <a:rPr sz="1600" dirty="0" err="1"/>
              <a:t>direttamente</a:t>
            </a:r>
            <a:r>
              <a:rPr sz="1600" dirty="0"/>
              <a:t> la </a:t>
            </a:r>
            <a:r>
              <a:rPr sz="1600" dirty="0" err="1"/>
              <a:t>barriera</a:t>
            </a:r>
            <a:r>
              <a:rPr sz="1600" dirty="0"/>
              <a:t> </a:t>
            </a:r>
            <a:r>
              <a:rPr lang="it-IT" sz="1600" dirty="0"/>
              <a:t>della </a:t>
            </a:r>
            <a:r>
              <a:rPr sz="1600" dirty="0"/>
              <a:t>mucosa</a:t>
            </a:r>
            <a:r>
              <a:rPr lang="it-IT" sz="1600" dirty="0"/>
              <a:t> intestinale</a:t>
            </a:r>
            <a:r>
              <a:rPr sz="1600" dirty="0"/>
              <a:t>, la </a:t>
            </a:r>
            <a:r>
              <a:rPr sz="1600" dirty="0" err="1"/>
              <a:t>secrezione</a:t>
            </a:r>
            <a:r>
              <a:rPr sz="1600" dirty="0"/>
              <a:t> </a:t>
            </a:r>
            <a:r>
              <a:rPr sz="1600" dirty="0" err="1"/>
              <a:t>incretinica</a:t>
            </a:r>
            <a:r>
              <a:rPr sz="1600" dirty="0"/>
              <a:t> (GLP-1) e la </a:t>
            </a:r>
            <a:r>
              <a:rPr sz="1600" dirty="0" err="1"/>
              <a:t>sensibilità</a:t>
            </a:r>
            <a:r>
              <a:rPr sz="1600" dirty="0"/>
              <a:t> </a:t>
            </a:r>
            <a:r>
              <a:rPr sz="1600" dirty="0" err="1"/>
              <a:t>all'insulina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1F6F6F"/>
                </a:solidFill>
                <a:latin typeface="Arial"/>
              </a:defRPr>
            </a:pPr>
            <a:r>
              <a:rPr sz="1400" dirty="0"/>
              <a:t>LA DOMANDA DI RICERCA</a:t>
            </a:r>
          </a:p>
        </p:txBody>
      </p:sp>
      <p:sp>
        <p:nvSpPr>
          <p:cNvPr id="4" name="Rectangle 3"/>
          <p:cNvSpPr/>
          <p:nvPr/>
        </p:nvSpPr>
        <p:spPr>
          <a:xfrm>
            <a:off x="457200" y="1371600"/>
            <a:ext cx="11277295" cy="1905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>
                <a:solidFill>
                  <a:srgbClr val="5A6B7C"/>
                </a:solidFill>
                <a:latin typeface="Arial"/>
              </a:defRPr>
            </a:pPr>
            <a:r>
              <a:t>Valeria Velluti | Journal Club SICOB Pisa 2026   •   Olsson et al. Nature Metabolism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6B7C"/>
                </a:solidFill>
                <a:latin typeface="Arial"/>
              </a:defRPr>
            </a:pPr>
            <a:r>
              <a:t>3 /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199" y="2487991"/>
            <a:ext cx="11277295" cy="2625398"/>
          </a:xfrm>
          <a:prstGeom prst="roundRect">
            <a:avLst/>
          </a:prstGeom>
          <a:solidFill>
            <a:srgbClr val="1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800346" y="3015860"/>
            <a:ext cx="1072865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1">
                <a:solidFill>
                  <a:srgbClr val="FFFFFF"/>
                </a:solidFill>
                <a:latin typeface="Georgia"/>
              </a:defRPr>
            </a:pPr>
            <a:r>
              <a:rPr sz="2400" dirty="0" err="1"/>
              <a:t>Esiste</a:t>
            </a:r>
            <a:r>
              <a:rPr sz="2400" dirty="0"/>
              <a:t> </a:t>
            </a:r>
            <a:r>
              <a:rPr sz="2400" dirty="0" err="1"/>
              <a:t>una</a:t>
            </a:r>
            <a:r>
              <a:rPr sz="2400" dirty="0"/>
              <a:t> </a:t>
            </a:r>
            <a:r>
              <a:rPr sz="2400" dirty="0" err="1"/>
              <a:t>firma</a:t>
            </a:r>
            <a:r>
              <a:rPr sz="2400" dirty="0"/>
              <a:t> </a:t>
            </a:r>
            <a:r>
              <a:rPr sz="2400" dirty="0" err="1"/>
              <a:t>ecologica</a:t>
            </a:r>
            <a:r>
              <a:rPr sz="2400" dirty="0"/>
              <a:t> e </a:t>
            </a:r>
            <a:r>
              <a:rPr sz="2400" dirty="0" err="1"/>
              <a:t>funzionale</a:t>
            </a:r>
            <a:r>
              <a:rPr sz="2400" dirty="0"/>
              <a:t> del microbiota </a:t>
            </a:r>
            <a:r>
              <a:rPr sz="2400" dirty="0" err="1"/>
              <a:t>intestinale</a:t>
            </a:r>
            <a:r>
              <a:rPr sz="2400" dirty="0"/>
              <a:t> pre-</a:t>
            </a:r>
            <a:r>
              <a:rPr sz="2400" dirty="0" err="1"/>
              <a:t>operatorio</a:t>
            </a:r>
            <a:r>
              <a:rPr sz="2400" dirty="0"/>
              <a:t> in </a:t>
            </a:r>
            <a:r>
              <a:rPr sz="2400" dirty="0" err="1"/>
              <a:t>grado</a:t>
            </a:r>
            <a:r>
              <a:rPr sz="2400" dirty="0"/>
              <a:t> di </a:t>
            </a:r>
            <a:r>
              <a:rPr sz="2400" dirty="0" err="1"/>
              <a:t>predire</a:t>
            </a:r>
            <a:r>
              <a:rPr sz="2400" dirty="0"/>
              <a:t> la </a:t>
            </a:r>
            <a:r>
              <a:rPr sz="2400" dirty="0" err="1"/>
              <a:t>remissione</a:t>
            </a:r>
            <a:r>
              <a:rPr sz="2400" dirty="0"/>
              <a:t> a </a:t>
            </a:r>
            <a:r>
              <a:rPr sz="2400" dirty="0" err="1"/>
              <a:t>lungo</a:t>
            </a:r>
            <a:r>
              <a:rPr sz="2400" dirty="0"/>
              <a:t> </a:t>
            </a:r>
            <a:r>
              <a:rPr sz="2400" dirty="0" err="1"/>
              <a:t>termine</a:t>
            </a:r>
            <a:r>
              <a:rPr sz="2400" dirty="0"/>
              <a:t> (5 anni) del </a:t>
            </a:r>
            <a:r>
              <a:rPr sz="2400" dirty="0" err="1"/>
              <a:t>diabete</a:t>
            </a:r>
            <a:r>
              <a:rPr sz="2400" dirty="0"/>
              <a:t> di </a:t>
            </a:r>
            <a:r>
              <a:rPr sz="2400" dirty="0" err="1"/>
              <a:t>tipo</a:t>
            </a:r>
            <a:r>
              <a:rPr sz="2400" dirty="0"/>
              <a:t> 2 dopo </a:t>
            </a:r>
            <a:r>
              <a:rPr sz="2400" dirty="0" err="1"/>
              <a:t>chirurgia</a:t>
            </a:r>
            <a:r>
              <a:rPr sz="2400" dirty="0"/>
              <a:t> </a:t>
            </a:r>
            <a:r>
              <a:rPr sz="2400" dirty="0" err="1"/>
              <a:t>bariatrica</a:t>
            </a:r>
            <a:r>
              <a:rPr sz="2400" dirty="0"/>
              <a:t>, </a:t>
            </a:r>
            <a:r>
              <a:rPr sz="2400" dirty="0" err="1"/>
              <a:t>indipendentemente</a:t>
            </a:r>
            <a:r>
              <a:rPr sz="2400" dirty="0"/>
              <a:t> </a:t>
            </a:r>
            <a:r>
              <a:rPr sz="2400" dirty="0" err="1"/>
              <a:t>dall'entità</a:t>
            </a:r>
            <a:r>
              <a:rPr sz="2400" dirty="0"/>
              <a:t> della </a:t>
            </a:r>
            <a:r>
              <a:rPr sz="2400" dirty="0" err="1"/>
              <a:t>perdita</a:t>
            </a:r>
            <a:r>
              <a:rPr sz="2400" dirty="0"/>
              <a:t> di peso </a:t>
            </a:r>
            <a:r>
              <a:rPr sz="2400" dirty="0" err="1"/>
              <a:t>corporeo</a:t>
            </a:r>
            <a:r>
              <a:rPr sz="2400" dirty="0"/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rPr sz="1400" dirty="0"/>
              <a:t>IL METODO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64240" cy="11541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r>
              <a:rPr sz="2000" dirty="0"/>
              <a:t>La </a:t>
            </a:r>
            <a:r>
              <a:rPr sz="2000" dirty="0" err="1"/>
              <a:t>metagenomica</a:t>
            </a:r>
            <a:r>
              <a:rPr sz="2000" dirty="0"/>
              <a:t> shotgun ad </a:t>
            </a:r>
            <a:r>
              <a:rPr sz="2000" dirty="0" err="1"/>
              <a:t>alta</a:t>
            </a:r>
            <a:r>
              <a:rPr sz="2000" dirty="0"/>
              <a:t> </a:t>
            </a:r>
            <a:r>
              <a:rPr sz="2000" dirty="0" err="1"/>
              <a:t>risoluzione</a:t>
            </a:r>
            <a:r>
              <a:rPr sz="2000" dirty="0"/>
              <a:t> </a:t>
            </a:r>
            <a:r>
              <a:rPr sz="2000" dirty="0" err="1"/>
              <a:t>profila</a:t>
            </a:r>
            <a:r>
              <a:rPr sz="2000" dirty="0"/>
              <a:t> 77 </a:t>
            </a:r>
            <a:r>
              <a:rPr sz="2000" dirty="0" err="1"/>
              <a:t>pazienti</a:t>
            </a:r>
            <a:r>
              <a:rPr sz="2000" dirty="0"/>
              <a:t> </a:t>
            </a:r>
            <a:r>
              <a:rPr sz="2000" dirty="0" err="1"/>
              <a:t>randomizzati</a:t>
            </a:r>
            <a:r>
              <a:rPr sz="2000" dirty="0"/>
              <a:t> con 5 anni di follow-up</a:t>
            </a:r>
            <a:r>
              <a:rPr lang="it-IT" sz="2000" dirty="0"/>
              <a:t> </a:t>
            </a:r>
            <a:r>
              <a:rPr lang="it-IT" sz="1100" dirty="0"/>
              <a:t>(</a:t>
            </a:r>
            <a:r>
              <a:rPr lang="it-IT" sz="1100" b="1" i="1" dirty="0"/>
              <a:t>Olsson LM, </a:t>
            </a:r>
            <a:r>
              <a:rPr lang="it-IT" sz="1100" b="1" i="1" dirty="0" err="1"/>
              <a:t>Borgeraas</a:t>
            </a:r>
            <a:r>
              <a:rPr lang="it-IT" sz="1100" b="1" i="1" dirty="0"/>
              <a:t> H, </a:t>
            </a:r>
            <a:r>
              <a:rPr lang="it-IT" sz="1100" b="1" i="1" dirty="0" err="1"/>
              <a:t>Chakaroun</a:t>
            </a:r>
            <a:r>
              <a:rPr lang="it-IT" sz="1100" b="1" i="1" dirty="0"/>
              <a:t> RM, Hofsø D, Hertel JK, </a:t>
            </a:r>
            <a:r>
              <a:rPr lang="it-IT" sz="1100" b="1" i="1" dirty="0" err="1"/>
              <a:t>Dwibedi</a:t>
            </a:r>
            <a:r>
              <a:rPr lang="it-IT" sz="1100" b="1" i="1" dirty="0"/>
              <a:t> C, et al. Gut microbiota </a:t>
            </a:r>
            <a:r>
              <a:rPr lang="it-IT" sz="1100" b="1" i="1" dirty="0" err="1"/>
              <a:t>responses</a:t>
            </a:r>
            <a:r>
              <a:rPr lang="it-IT" sz="1100" b="1" i="1" dirty="0"/>
              <a:t> to </a:t>
            </a:r>
            <a:r>
              <a:rPr lang="it-IT" sz="1100" b="1" i="1" dirty="0" err="1"/>
              <a:t>bariatric</a:t>
            </a:r>
            <a:r>
              <a:rPr lang="it-IT" sz="1100" b="1" i="1" dirty="0"/>
              <a:t> surgery are </a:t>
            </a:r>
            <a:r>
              <a:rPr lang="it-IT" sz="1100" b="1" i="1" dirty="0" err="1"/>
              <a:t>associated</a:t>
            </a:r>
            <a:r>
              <a:rPr lang="it-IT" sz="1100" b="1" i="1" dirty="0"/>
              <a:t> with </a:t>
            </a:r>
            <a:r>
              <a:rPr lang="it-IT" sz="1100" b="1" i="1" dirty="0" err="1"/>
              <a:t>metabolic</a:t>
            </a:r>
            <a:r>
              <a:rPr lang="it-IT" sz="1100" b="1" i="1" dirty="0"/>
              <a:t> </a:t>
            </a:r>
            <a:r>
              <a:rPr lang="it-IT" sz="1100" b="1" i="1" dirty="0" err="1"/>
              <a:t>outcomes</a:t>
            </a:r>
            <a:r>
              <a:rPr lang="it-IT" sz="1100" b="1" i="1" dirty="0"/>
              <a:t> and </a:t>
            </a:r>
            <a:r>
              <a:rPr lang="it-IT" sz="1100" b="1" i="1" dirty="0" err="1"/>
              <a:t>type</a:t>
            </a:r>
            <a:r>
              <a:rPr lang="it-IT" sz="1100" b="1" i="1" dirty="0"/>
              <a:t> 2 </a:t>
            </a:r>
            <a:r>
              <a:rPr lang="it-IT" sz="1100" b="1" i="1" dirty="0" err="1"/>
              <a:t>diabetes</a:t>
            </a:r>
            <a:r>
              <a:rPr lang="it-IT" sz="1100" b="1" i="1" dirty="0"/>
              <a:t> </a:t>
            </a:r>
            <a:r>
              <a:rPr lang="it-IT" sz="1100" b="1" i="1" dirty="0" err="1"/>
              <a:t>remission</a:t>
            </a:r>
            <a:r>
              <a:rPr lang="it-IT" sz="1100" b="1" i="1" dirty="0"/>
              <a:t>. Nat </a:t>
            </a:r>
            <a:r>
              <a:rPr lang="it-IT" sz="1100" b="1" i="1" dirty="0" err="1"/>
              <a:t>Metab</a:t>
            </a:r>
            <a:r>
              <a:rPr lang="it-IT" sz="1100" b="1" i="1" dirty="0"/>
              <a:t>. 2026;8(5</a:t>
            </a:r>
            <a:r>
              <a:rPr lang="it-IT" sz="1100" b="1" i="1" dirty="0">
                <a:solidFill>
                  <a:srgbClr val="1C1917"/>
                </a:solidFill>
                <a:latin typeface="Georgia"/>
              </a:rPr>
              <a:t>):1212-1228) </a:t>
            </a:r>
          </a:p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4747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3108960" cy="33496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700" b="1">
                <a:solidFill>
                  <a:srgbClr val="0F766E"/>
                </a:solidFill>
                <a:latin typeface="Georgia"/>
              </a:defRPr>
            </a:pPr>
            <a:r>
              <a:rPr dirty="0"/>
              <a:t>1. Disegno &amp; </a:t>
            </a:r>
            <a:r>
              <a:rPr dirty="0" err="1"/>
              <a:t>Coorte</a:t>
            </a:r>
            <a:endParaRPr dirty="0"/>
          </a:p>
          <a:p>
            <a:pPr>
              <a:spcAft>
                <a:spcPts val="1200"/>
              </a:spcAft>
              <a:defRPr sz="1100" b="1">
                <a:solidFill>
                  <a:srgbClr val="78716C"/>
                </a:solidFill>
                <a:latin typeface="Arial"/>
              </a:defRPr>
            </a:pPr>
            <a:r>
              <a:rPr sz="1400" dirty="0"/>
              <a:t>Sotto-</a:t>
            </a:r>
            <a:r>
              <a:rPr sz="1400" dirty="0" err="1"/>
              <a:t>analisi</a:t>
            </a:r>
            <a:r>
              <a:rPr sz="1400" dirty="0"/>
              <a:t> del trial Oseberg</a:t>
            </a:r>
            <a:r>
              <a:rPr lang="it-IT" sz="1400" dirty="0"/>
              <a:t> 2023</a:t>
            </a:r>
            <a:endParaRPr sz="1400" dirty="0"/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lang="it-IT" sz="1400" b="1" dirty="0"/>
              <a:t>Popolazione</a:t>
            </a:r>
            <a:r>
              <a:rPr lang="it-IT" sz="1400" dirty="0"/>
              <a:t>:</a:t>
            </a:r>
            <a:r>
              <a:rPr sz="1400" dirty="0"/>
              <a:t> 77 </a:t>
            </a:r>
            <a:r>
              <a:rPr sz="1400" dirty="0" err="1"/>
              <a:t>pazienti</a:t>
            </a:r>
            <a:r>
              <a:rPr sz="1400" dirty="0"/>
              <a:t> </a:t>
            </a:r>
            <a:r>
              <a:rPr sz="1400" dirty="0" err="1"/>
              <a:t>randomizzati</a:t>
            </a:r>
            <a:r>
              <a:rPr sz="1400" dirty="0"/>
              <a:t> </a:t>
            </a:r>
            <a:r>
              <a:rPr sz="1400" dirty="0" err="1"/>
              <a:t>controllati</a:t>
            </a:r>
            <a:r>
              <a:rPr sz="1400" dirty="0"/>
              <a:t> affetti da </a:t>
            </a:r>
            <a:r>
              <a:rPr sz="1400" dirty="0" err="1"/>
              <a:t>obesità</a:t>
            </a:r>
            <a:r>
              <a:rPr sz="1400" dirty="0"/>
              <a:t> grave e </a:t>
            </a:r>
            <a:r>
              <a:rPr sz="1400" dirty="0" err="1"/>
              <a:t>diabete</a:t>
            </a:r>
            <a:r>
              <a:rPr sz="1400" dirty="0"/>
              <a:t> di </a:t>
            </a:r>
            <a:r>
              <a:rPr sz="1400" dirty="0" err="1"/>
              <a:t>tipo</a:t>
            </a:r>
            <a:r>
              <a:rPr sz="1400" dirty="0"/>
              <a:t> 2.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lang="it-IT" sz="1400" b="1" dirty="0" err="1"/>
              <a:t>Intervent</a:t>
            </a:r>
            <a:r>
              <a:rPr sz="1400" b="1" dirty="0" err="1"/>
              <a:t>i</a:t>
            </a:r>
            <a:r>
              <a:rPr sz="1400" b="1" dirty="0"/>
              <a:t> </a:t>
            </a:r>
            <a:r>
              <a:rPr sz="1400" b="1" dirty="0" err="1"/>
              <a:t>chirurgici</a:t>
            </a:r>
            <a:r>
              <a:rPr sz="1400" b="1" dirty="0"/>
              <a:t>:</a:t>
            </a:r>
            <a:br>
              <a:rPr sz="1400" b="1" dirty="0"/>
            </a:br>
            <a:r>
              <a:rPr sz="1400" dirty="0"/>
              <a:t>• Bypass </a:t>
            </a:r>
            <a:r>
              <a:rPr lang="it-IT" sz="1400" dirty="0"/>
              <a:t>G</a:t>
            </a:r>
            <a:r>
              <a:rPr sz="1400" dirty="0" err="1"/>
              <a:t>astrico</a:t>
            </a:r>
            <a:r>
              <a:rPr sz="1400" dirty="0"/>
              <a:t> (RYGB, n = 39)</a:t>
            </a:r>
            <a:br>
              <a:rPr sz="1400" dirty="0"/>
            </a:br>
            <a:r>
              <a:rPr sz="1400" dirty="0"/>
              <a:t>• Sleeve Gastrectomy (SG, n = 38).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Campionamento</a:t>
            </a:r>
            <a:r>
              <a:rPr sz="1400" b="1" dirty="0"/>
              <a:t>: </a:t>
            </a:r>
            <a:r>
              <a:rPr sz="1400" dirty="0" err="1"/>
              <a:t>Raccolta</a:t>
            </a:r>
            <a:r>
              <a:rPr sz="1400" dirty="0"/>
              <a:t> </a:t>
            </a:r>
            <a:r>
              <a:rPr sz="1400" dirty="0" err="1"/>
              <a:t>longitudinale</a:t>
            </a:r>
            <a:r>
              <a:rPr sz="1400" dirty="0"/>
              <a:t> di </a:t>
            </a:r>
            <a:r>
              <a:rPr sz="1400" dirty="0" err="1"/>
              <a:t>feci</a:t>
            </a:r>
            <a:r>
              <a:rPr sz="1400" dirty="0"/>
              <a:t> </a:t>
            </a:r>
            <a:r>
              <a:rPr lang="it-IT" sz="1400" dirty="0"/>
              <a:t>nel </a:t>
            </a:r>
            <a:r>
              <a:rPr lang="it-IT" sz="1400" dirty="0" err="1"/>
              <a:t>pre</a:t>
            </a:r>
            <a:r>
              <a:rPr lang="it-IT" sz="1400" dirty="0"/>
              <a:t>-intervento</a:t>
            </a:r>
            <a:r>
              <a:rPr sz="1400" dirty="0"/>
              <a:t> e a 12 </a:t>
            </a:r>
            <a:r>
              <a:rPr sz="1400" dirty="0" err="1"/>
              <a:t>mesi</a:t>
            </a:r>
            <a:r>
              <a:rPr sz="1400" dirty="0"/>
              <a:t> post-</a:t>
            </a:r>
            <a:r>
              <a:rPr sz="1400" dirty="0" err="1"/>
              <a:t>operatori</a:t>
            </a:r>
            <a:r>
              <a:rPr sz="1400" dirty="0"/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97680" y="1920240"/>
            <a:ext cx="34747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480560" y="2103120"/>
            <a:ext cx="3108960" cy="2816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700" b="1">
                <a:solidFill>
                  <a:srgbClr val="0F766E"/>
                </a:solidFill>
                <a:latin typeface="Georgia"/>
              </a:defRPr>
            </a:pPr>
            <a:r>
              <a:rPr dirty="0"/>
              <a:t>2. </a:t>
            </a:r>
            <a:r>
              <a:rPr dirty="0" err="1"/>
              <a:t>Profilazione</a:t>
            </a:r>
            <a:r>
              <a:rPr dirty="0"/>
              <a:t> </a:t>
            </a:r>
            <a:r>
              <a:rPr dirty="0" err="1"/>
              <a:t>Omica</a:t>
            </a:r>
            <a:endParaRPr dirty="0"/>
          </a:p>
          <a:p>
            <a:pPr>
              <a:spcAft>
                <a:spcPts val="1200"/>
              </a:spcAft>
              <a:defRPr sz="1100" b="1">
                <a:solidFill>
                  <a:srgbClr val="78716C"/>
                </a:solidFill>
                <a:latin typeface="Arial"/>
              </a:defRPr>
            </a:pPr>
            <a:r>
              <a:rPr sz="1400" dirty="0" err="1"/>
              <a:t>Metagenomica</a:t>
            </a:r>
            <a:r>
              <a:rPr sz="1400" dirty="0"/>
              <a:t> shotgun </a:t>
            </a:r>
            <a:r>
              <a:rPr sz="1400" dirty="0" err="1"/>
              <a:t>quantitativa</a:t>
            </a:r>
            <a:endParaRPr sz="1400" dirty="0"/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Sequenziamento</a:t>
            </a:r>
            <a:r>
              <a:rPr sz="1400" b="1" dirty="0"/>
              <a:t> </a:t>
            </a:r>
            <a:r>
              <a:rPr sz="1400" b="1" dirty="0" err="1"/>
              <a:t>metagenomico</a:t>
            </a:r>
            <a:r>
              <a:rPr sz="1400" b="1" dirty="0"/>
              <a:t> shotgun </a:t>
            </a:r>
            <a:r>
              <a:rPr sz="1400" dirty="0"/>
              <a:t>ad </a:t>
            </a:r>
            <a:r>
              <a:rPr sz="1400" dirty="0" err="1"/>
              <a:t>alta</a:t>
            </a:r>
            <a:r>
              <a:rPr sz="1400" dirty="0"/>
              <a:t> </a:t>
            </a:r>
            <a:r>
              <a:rPr sz="1400" dirty="0" err="1"/>
              <a:t>risoluzione</a:t>
            </a:r>
            <a:r>
              <a:rPr sz="1400" dirty="0"/>
              <a:t> </a:t>
            </a:r>
            <a:r>
              <a:rPr sz="1400" dirty="0" err="1"/>
              <a:t>dei</a:t>
            </a:r>
            <a:r>
              <a:rPr sz="1400" dirty="0"/>
              <a:t> </a:t>
            </a:r>
            <a:r>
              <a:rPr sz="1400" dirty="0" err="1"/>
              <a:t>campioni</a:t>
            </a:r>
            <a:r>
              <a:rPr sz="1400" dirty="0"/>
              <a:t> </a:t>
            </a:r>
            <a:r>
              <a:rPr sz="1400" dirty="0" err="1"/>
              <a:t>fecali</a:t>
            </a:r>
            <a:r>
              <a:rPr sz="1400" dirty="0"/>
              <a:t> (non semplice 16S).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Analisi</a:t>
            </a:r>
            <a:r>
              <a:rPr sz="1400" b="1" dirty="0"/>
              <a:t> </a:t>
            </a:r>
            <a:r>
              <a:rPr sz="1400" b="1" dirty="0" err="1"/>
              <a:t>bioinformatica</a:t>
            </a:r>
            <a:r>
              <a:rPr sz="1400" dirty="0"/>
              <a:t>: </a:t>
            </a:r>
            <a:r>
              <a:rPr sz="1400" dirty="0" err="1"/>
              <a:t>Caratterizzazione</a:t>
            </a:r>
            <a:r>
              <a:rPr sz="1400" dirty="0"/>
              <a:t> </a:t>
            </a:r>
            <a:r>
              <a:rPr sz="1400" dirty="0" err="1"/>
              <a:t>sia</a:t>
            </a:r>
            <a:r>
              <a:rPr sz="1400" dirty="0"/>
              <a:t> della </a:t>
            </a:r>
            <a:r>
              <a:rPr sz="1400" dirty="0" err="1"/>
              <a:t>composizione</a:t>
            </a:r>
            <a:r>
              <a:rPr sz="1400" dirty="0"/>
              <a:t> </a:t>
            </a:r>
            <a:r>
              <a:rPr sz="1400" dirty="0" err="1"/>
              <a:t>tassonomica</a:t>
            </a:r>
            <a:r>
              <a:rPr sz="1400" dirty="0"/>
              <a:t> </a:t>
            </a:r>
            <a:r>
              <a:rPr sz="1400" dirty="0" err="1"/>
              <a:t>sia</a:t>
            </a:r>
            <a:r>
              <a:rPr sz="1400" dirty="0"/>
              <a:t> della </a:t>
            </a:r>
            <a:r>
              <a:rPr sz="1400" dirty="0" err="1"/>
              <a:t>ricchezza</a:t>
            </a:r>
            <a:r>
              <a:rPr sz="1400" dirty="0"/>
              <a:t> e del </a:t>
            </a:r>
            <a:r>
              <a:rPr sz="1400" dirty="0" err="1"/>
              <a:t>potenziale</a:t>
            </a:r>
            <a:r>
              <a:rPr sz="1400" dirty="0"/>
              <a:t> </a:t>
            </a:r>
            <a:r>
              <a:rPr sz="1400" dirty="0" err="1"/>
              <a:t>genico-funzionale</a:t>
            </a:r>
            <a:r>
              <a:rPr sz="1400" dirty="0"/>
              <a:t> del microbiota.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46720" y="1920240"/>
            <a:ext cx="3474720" cy="4206240"/>
          </a:xfrm>
          <a:prstGeom prst="roundRect">
            <a:avLst/>
          </a:prstGeom>
          <a:solidFill>
            <a:srgbClr val="FFFFFF"/>
          </a:solidFill>
          <a:ln w="127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0" y="2103120"/>
            <a:ext cx="3108960" cy="3118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700" b="1">
                <a:solidFill>
                  <a:srgbClr val="0F766E"/>
                </a:solidFill>
                <a:latin typeface="Georgia"/>
              </a:defRPr>
            </a:pPr>
            <a:r>
              <a:rPr sz="1600" dirty="0"/>
              <a:t>3. Follow-up &amp; Target</a:t>
            </a:r>
          </a:p>
          <a:p>
            <a:pPr>
              <a:spcAft>
                <a:spcPts val="1200"/>
              </a:spcAft>
              <a:defRPr sz="1100" b="1">
                <a:solidFill>
                  <a:srgbClr val="78716C"/>
                </a:solidFill>
                <a:latin typeface="Arial"/>
              </a:defRPr>
            </a:pPr>
            <a:r>
              <a:rPr sz="1400" dirty="0" err="1"/>
              <a:t>Remissione</a:t>
            </a:r>
            <a:r>
              <a:rPr sz="1400" dirty="0"/>
              <a:t> </a:t>
            </a:r>
            <a:r>
              <a:rPr sz="1400" dirty="0" err="1"/>
              <a:t>sostenuta</a:t>
            </a:r>
            <a:r>
              <a:rPr sz="1400" dirty="0"/>
              <a:t> a 5 anni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/>
              <a:t>Target </a:t>
            </a:r>
            <a:r>
              <a:rPr sz="1400" b="1" dirty="0" err="1"/>
              <a:t>primario</a:t>
            </a:r>
            <a:r>
              <a:rPr sz="1400" dirty="0"/>
              <a:t>: </a:t>
            </a:r>
            <a:r>
              <a:rPr sz="1400" dirty="0" err="1"/>
              <a:t>Remissione</a:t>
            </a:r>
            <a:r>
              <a:rPr sz="1400" dirty="0"/>
              <a:t> </a:t>
            </a:r>
            <a:r>
              <a:rPr sz="1400" dirty="0" err="1"/>
              <a:t>clinica</a:t>
            </a:r>
            <a:r>
              <a:rPr sz="1400" dirty="0"/>
              <a:t> a </a:t>
            </a:r>
            <a:r>
              <a:rPr sz="1400" dirty="0" err="1"/>
              <a:t>lungo</a:t>
            </a:r>
            <a:r>
              <a:rPr sz="1400" dirty="0"/>
              <a:t> </a:t>
            </a:r>
            <a:r>
              <a:rPr sz="1400" dirty="0" err="1"/>
              <a:t>termine</a:t>
            </a:r>
            <a:r>
              <a:rPr sz="1400" dirty="0"/>
              <a:t> del </a:t>
            </a:r>
            <a:r>
              <a:rPr sz="1400" dirty="0" err="1"/>
              <a:t>diabete</a:t>
            </a:r>
            <a:r>
              <a:rPr sz="1400" dirty="0"/>
              <a:t> di </a:t>
            </a:r>
            <a:r>
              <a:rPr sz="1400" dirty="0" err="1"/>
              <a:t>tipo</a:t>
            </a:r>
            <a:r>
              <a:rPr sz="1400" dirty="0"/>
              <a:t> 2 </a:t>
            </a:r>
            <a:r>
              <a:rPr sz="1400" dirty="0" err="1"/>
              <a:t>valutata</a:t>
            </a:r>
            <a:r>
              <a:rPr sz="1400" dirty="0"/>
              <a:t> </a:t>
            </a:r>
            <a:r>
              <a:rPr sz="1400" dirty="0" err="1"/>
              <a:t>fino</a:t>
            </a:r>
            <a:r>
              <a:rPr sz="1400" dirty="0"/>
              <a:t> a 5 anni.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Definizione</a:t>
            </a:r>
            <a:r>
              <a:rPr sz="1400" b="1" dirty="0"/>
              <a:t> di </a:t>
            </a:r>
            <a:r>
              <a:rPr sz="1400" b="1" dirty="0" err="1"/>
              <a:t>remissione</a:t>
            </a:r>
            <a:r>
              <a:rPr sz="1400" dirty="0"/>
              <a:t>: HbA1c &lt; 6.5% (&lt; 48 mmol/mol) in </a:t>
            </a:r>
            <a:r>
              <a:rPr sz="1400" dirty="0" err="1"/>
              <a:t>assenza</a:t>
            </a:r>
            <a:r>
              <a:rPr sz="1400" dirty="0"/>
              <a:t> </a:t>
            </a:r>
            <a:r>
              <a:rPr sz="1400" dirty="0" err="1"/>
              <a:t>totale</a:t>
            </a:r>
            <a:r>
              <a:rPr sz="1400" dirty="0"/>
              <a:t> di </a:t>
            </a:r>
            <a:r>
              <a:rPr sz="1400" dirty="0" err="1"/>
              <a:t>terapia</a:t>
            </a:r>
            <a:r>
              <a:rPr sz="1400" dirty="0"/>
              <a:t> </a:t>
            </a:r>
            <a:r>
              <a:rPr sz="1400" dirty="0" err="1"/>
              <a:t>farmacologica</a:t>
            </a:r>
            <a:r>
              <a:rPr sz="1400" dirty="0"/>
              <a:t>.</a:t>
            </a:r>
          </a:p>
          <a:p>
            <a:pPr>
              <a:spcAft>
                <a:spcPts val="800"/>
              </a:spcAft>
              <a:defRPr sz="115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/>
              <a:t>Correzione </a:t>
            </a:r>
            <a:r>
              <a:rPr sz="1400" b="1" dirty="0" err="1"/>
              <a:t>statistica</a:t>
            </a:r>
            <a:r>
              <a:rPr sz="1400" dirty="0"/>
              <a:t>: </a:t>
            </a:r>
            <a:r>
              <a:rPr sz="1400" dirty="0" err="1"/>
              <a:t>Modelli</a:t>
            </a:r>
            <a:r>
              <a:rPr sz="1400" dirty="0"/>
              <a:t> di </a:t>
            </a:r>
            <a:r>
              <a:rPr sz="1400" dirty="0" err="1"/>
              <a:t>regressione</a:t>
            </a:r>
            <a:r>
              <a:rPr sz="1400" dirty="0"/>
              <a:t> </a:t>
            </a:r>
            <a:r>
              <a:rPr sz="1400" dirty="0" err="1"/>
              <a:t>avanzati</a:t>
            </a:r>
            <a:r>
              <a:rPr sz="1400" dirty="0"/>
              <a:t> </a:t>
            </a:r>
            <a:r>
              <a:rPr sz="1400" dirty="0" err="1"/>
              <a:t>corretti</a:t>
            </a:r>
            <a:r>
              <a:rPr sz="1400" dirty="0"/>
              <a:t> per </a:t>
            </a:r>
            <a:r>
              <a:rPr sz="1400" dirty="0" err="1"/>
              <a:t>l'entità</a:t>
            </a:r>
            <a:r>
              <a:rPr sz="1400" dirty="0"/>
              <a:t> della </a:t>
            </a:r>
            <a:r>
              <a:rPr sz="1400" dirty="0" err="1"/>
              <a:t>perdita</a:t>
            </a:r>
            <a:r>
              <a:rPr sz="1400" dirty="0"/>
              <a:t> di peso </a:t>
            </a:r>
            <a:r>
              <a:rPr sz="1400" dirty="0" err="1"/>
              <a:t>corporeo</a:t>
            </a:r>
            <a:r>
              <a:rPr sz="14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rPr dirty="0"/>
              <a:t>RISULTATI CHIAVE - </a:t>
            </a:r>
            <a:r>
              <a:rPr lang="it-IT" dirty="0"/>
              <a:t>VARIAZIONI</a:t>
            </a:r>
            <a:r>
              <a:rPr dirty="0"/>
              <a:t> DEL MICROBIOTA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642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r>
              <a:rPr dirty="0"/>
              <a:t>La </a:t>
            </a:r>
            <a:r>
              <a:rPr dirty="0" err="1"/>
              <a:t>tecnica</a:t>
            </a:r>
            <a:r>
              <a:rPr dirty="0"/>
              <a:t> RYGB induce </a:t>
            </a:r>
            <a:r>
              <a:rPr dirty="0" err="1"/>
              <a:t>variazioni</a:t>
            </a:r>
            <a:r>
              <a:rPr dirty="0"/>
              <a:t> </a:t>
            </a:r>
            <a:r>
              <a:rPr dirty="0" err="1"/>
              <a:t>microbiche</a:t>
            </a:r>
            <a:r>
              <a:rPr dirty="0"/>
              <a:t> </a:t>
            </a:r>
            <a:r>
              <a:rPr dirty="0" err="1"/>
              <a:t>più</a:t>
            </a:r>
            <a:r>
              <a:rPr dirty="0"/>
              <a:t> </a:t>
            </a:r>
            <a:r>
              <a:rPr dirty="0" err="1"/>
              <a:t>uniformi</a:t>
            </a:r>
            <a:r>
              <a:rPr dirty="0"/>
              <a:t> e </a:t>
            </a:r>
            <a:r>
              <a:rPr dirty="0" err="1"/>
              <a:t>ampie</a:t>
            </a:r>
            <a:r>
              <a:rPr dirty="0"/>
              <a:t> rispetto alla </a:t>
            </a:r>
            <a:r>
              <a:rPr lang="it-IT" dirty="0"/>
              <a:t>S</a:t>
            </a:r>
            <a:r>
              <a:rPr dirty="0" err="1"/>
              <a:t>leeve</a:t>
            </a:r>
            <a:r>
              <a:rPr dirty="0"/>
              <a:t> </a:t>
            </a:r>
            <a:r>
              <a:rPr lang="it-IT" dirty="0"/>
              <a:t>G</a:t>
            </a:r>
            <a:r>
              <a:rPr dirty="0" err="1"/>
              <a:t>astrectomy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5303520" cy="4297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5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250604"/>
            <a:ext cx="4754880" cy="3226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1F6F6F"/>
                </a:solidFill>
                <a:latin typeface="Georgia"/>
              </a:defRPr>
            </a:pPr>
            <a:r>
              <a:rPr lang="it-IT" sz="1400" dirty="0"/>
              <a:t>Il Parametro CAP1: Vettore di Transizione</a:t>
            </a:r>
          </a:p>
          <a:p>
            <a:pPr>
              <a:spcAft>
                <a:spcPts val="800"/>
              </a:spcAft>
            </a:pPr>
            <a:r>
              <a:rPr lang="it-IT" sz="1400" b="1" dirty="0">
                <a:solidFill>
                  <a:srgbClr val="1F2D3D"/>
                </a:solidFill>
                <a:latin typeface="Arial"/>
              </a:rPr>
              <a:t>Cos'è il CAP1?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Rappresenta la </a:t>
            </a:r>
            <a:r>
              <a:rPr lang="it-IT" sz="1400" b="1" i="1" dirty="0">
                <a:solidFill>
                  <a:srgbClr val="1F2D3D"/>
                </a:solidFill>
                <a:latin typeface="Arial"/>
              </a:rPr>
              <a:t>coordinata statistica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principale che quantifica matematicamente l'entità dello spostamento biologico complessivo del microbiota del paziente dal baseline a 12 mesi post-intervento.</a:t>
            </a:r>
          </a:p>
          <a:p>
            <a:pPr>
              <a:spcAft>
                <a:spcPts val="800"/>
              </a:spcAft>
            </a:pPr>
            <a:r>
              <a:rPr lang="it-IT" sz="1400" b="1" dirty="0">
                <a:solidFill>
                  <a:srgbClr val="1F2D3D"/>
                </a:solidFill>
                <a:latin typeface="Arial"/>
              </a:rPr>
              <a:t>RYGB (Cambiamento Drastico):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Il Bypass Gastrico spiega il 5.3% della variazione complessiva (P=0.0001). Provoca uno spostamento massivo, radicale e biologicamente omogeneo tra i pazienti (alto CAP1).</a:t>
            </a:r>
          </a:p>
          <a:p>
            <a:pPr>
              <a:spcAft>
                <a:spcPts val="800"/>
              </a:spcAft>
            </a:pPr>
            <a:r>
              <a:rPr lang="it-IT" sz="1400" b="1" dirty="0">
                <a:solidFill>
                  <a:srgbClr val="1F2D3D"/>
                </a:solidFill>
                <a:latin typeface="Arial"/>
              </a:rPr>
              <a:t>SG (Risposta Individuale):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La Sleeve Gastrectomy spiega l'1.9% della variazione (P=0.045), mostrando uno spostamento microbiologico significativamente più eterogeneo e altamente individualizzato.</a:t>
            </a:r>
          </a:p>
        </p:txBody>
      </p:sp>
      <p:pic>
        <p:nvPicPr>
          <p:cNvPr id="7" name="Picture 6" descr="chart1_ols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2011680"/>
            <a:ext cx="5303520" cy="41148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3DA28E41-B35E-0882-41C9-0C2FDBCA4ACB}"/>
              </a:ext>
            </a:extLst>
          </p:cNvPr>
          <p:cNvSpPr txBox="1"/>
          <p:nvPr/>
        </p:nvSpPr>
        <p:spPr>
          <a:xfrm>
            <a:off x="471948" y="6513782"/>
            <a:ext cx="76888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CAP1 = </a:t>
            </a:r>
            <a:r>
              <a:rPr lang="it-IT" sz="1400" i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First Component of </a:t>
            </a:r>
            <a:r>
              <a:rPr lang="it-IT" sz="1400" i="1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Constrained</a:t>
            </a:r>
            <a:r>
              <a:rPr lang="it-IT" sz="1400" i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it-IT" sz="1400" i="1" dirty="0" err="1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Ordination</a:t>
            </a:r>
            <a:r>
              <a:rPr lang="it-IT" sz="1400" b="1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"</a:t>
            </a:r>
            <a:r>
              <a:rPr lang="it-IT" sz="14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(Prima Coordinata dell'Analisi Vincolata)</a:t>
            </a:r>
            <a:endParaRPr lang="it-IT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2743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t>RISULTATI CHIAVE - ASSE ENTERO-INSULARE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642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r>
              <a:rPr dirty="0"/>
              <a:t>Il microbiota </a:t>
            </a:r>
            <a:r>
              <a:rPr dirty="0" err="1"/>
              <a:t>alterato</a:t>
            </a:r>
            <a:r>
              <a:rPr dirty="0"/>
              <a:t> post-</a:t>
            </a:r>
            <a:r>
              <a:rPr lang="it-IT" dirty="0"/>
              <a:t>S</a:t>
            </a:r>
            <a:r>
              <a:rPr dirty="0" err="1"/>
              <a:t>leeve</a:t>
            </a:r>
            <a:r>
              <a:rPr dirty="0"/>
              <a:t> </a:t>
            </a:r>
            <a:r>
              <a:rPr dirty="0" err="1"/>
              <a:t>correla</a:t>
            </a:r>
            <a:r>
              <a:rPr dirty="0"/>
              <a:t> con </a:t>
            </a:r>
            <a:r>
              <a:rPr dirty="0" err="1"/>
              <a:t>l'aumento</a:t>
            </a:r>
            <a:r>
              <a:rPr dirty="0"/>
              <a:t> di GLP-1 </a:t>
            </a:r>
            <a:r>
              <a:rPr dirty="0" err="1"/>
              <a:t>circolante</a:t>
            </a:r>
            <a:r>
              <a:rPr dirty="0"/>
              <a:t> e la </a:t>
            </a:r>
            <a:r>
              <a:rPr dirty="0" err="1"/>
              <a:t>funzione</a:t>
            </a:r>
            <a:r>
              <a:rPr dirty="0"/>
              <a:t> beta-</a:t>
            </a:r>
            <a:r>
              <a:rPr dirty="0" err="1"/>
              <a:t>cellulare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chart2_ols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2011680"/>
            <a:ext cx="5303520" cy="4114800"/>
          </a:xfrm>
          <a:prstGeom prst="rect">
            <a:avLst/>
          </a:prstGeom>
        </p:spPr>
      </p:pic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8CFA8E71-1746-2C5E-B741-EF3F124FE671}"/>
              </a:ext>
            </a:extLst>
          </p:cNvPr>
          <p:cNvSpPr/>
          <p:nvPr/>
        </p:nvSpPr>
        <p:spPr>
          <a:xfrm>
            <a:off x="457200" y="1874520"/>
            <a:ext cx="5486400" cy="4389120"/>
          </a:xfrm>
          <a:prstGeom prst="roundRect">
            <a:avLst/>
          </a:prstGeom>
          <a:solidFill>
            <a:srgbClr val="EAEEF0"/>
          </a:solidFill>
          <a:ln w="12700">
            <a:solidFill>
              <a:srgbClr val="5A6B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9FDD23DE-B13B-A1F4-9583-59C72BCC9624}"/>
              </a:ext>
            </a:extLst>
          </p:cNvPr>
          <p:cNvSpPr txBox="1"/>
          <p:nvPr/>
        </p:nvSpPr>
        <p:spPr>
          <a:xfrm>
            <a:off x="675861" y="2194560"/>
            <a:ext cx="512064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1F6F6F"/>
                </a:solidFill>
                <a:latin typeface="Georgia"/>
              </a:defRPr>
            </a:pPr>
            <a:r>
              <a:rPr dirty="0" err="1"/>
              <a:t>Integrazione</a:t>
            </a:r>
            <a:r>
              <a:rPr dirty="0"/>
              <a:t> del </a:t>
            </a:r>
            <a:r>
              <a:rPr dirty="0" err="1"/>
              <a:t>Segnale</a:t>
            </a:r>
            <a:r>
              <a:rPr dirty="0"/>
              <a:t> </a:t>
            </a:r>
            <a:r>
              <a:rPr dirty="0" err="1"/>
              <a:t>Endocrino</a:t>
            </a:r>
            <a:endParaRPr dirty="0"/>
          </a:p>
          <a:p>
            <a:pPr>
              <a:spcAft>
                <a:spcPts val="8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Associazione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diretta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in SG: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Mentre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nel</a:t>
            </a:r>
            <a:r>
              <a:rPr sz="1400" dirty="0">
                <a:solidFill>
                  <a:srgbClr val="1F2D3D"/>
                </a:solidFill>
                <a:latin typeface="Arial"/>
              </a:rPr>
              <a:t> RYGB lo shift è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uniforme</a:t>
            </a:r>
            <a:r>
              <a:rPr sz="1400" dirty="0">
                <a:solidFill>
                  <a:srgbClr val="1F2D3D"/>
                </a:solidFill>
                <a:latin typeface="Arial"/>
              </a:rPr>
              <a:t> per tutti,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nella</a:t>
            </a:r>
            <a:r>
              <a:rPr sz="1400" dirty="0">
                <a:solidFill>
                  <a:srgbClr val="1F2D3D"/>
                </a:solidFill>
                <a:latin typeface="Arial"/>
              </a:rPr>
              <a:t> Sleeve Gastrectomy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l'entità</a:t>
            </a:r>
            <a:r>
              <a:rPr sz="1400" dirty="0">
                <a:solidFill>
                  <a:srgbClr val="1F2D3D"/>
                </a:solidFill>
                <a:latin typeface="Arial"/>
              </a:rPr>
              <a:t> del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cambiamento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(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valore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CAP1)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correla</a:t>
            </a:r>
            <a:r>
              <a:rPr sz="1400" dirty="0">
                <a:solidFill>
                  <a:srgbClr val="1F2D3D"/>
                </a:solidFill>
                <a:latin typeface="Arial"/>
              </a:rPr>
              <a:t> in modo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estremamente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significativo</a:t>
            </a:r>
            <a:r>
              <a:rPr sz="1400" dirty="0">
                <a:solidFill>
                  <a:srgbClr val="1F2D3D"/>
                </a:solidFill>
                <a:latin typeface="Arial"/>
              </a:rPr>
              <a:t> con il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miglioramento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metabolico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  <a:p>
            <a:pPr>
              <a:spcAft>
                <a:spcPts val="8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Effetto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Incretinico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e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Pancreatico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pazienti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SG con un CAP1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più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elevato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a 12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mostrano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un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recupero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netto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della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secrezione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insulinica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postprandiale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(BGS, Beta-cell Glucose Sensitivity) 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livelli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circolanti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significativamente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superiori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GLP-1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attivo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  <a:p>
            <a:pPr>
              <a:spcAft>
                <a:spcPts val="8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Indipendenza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dal calo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ponderale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correlazione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positiva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tra</a:t>
            </a:r>
            <a:r>
              <a:rPr sz="1400" dirty="0">
                <a:solidFill>
                  <a:srgbClr val="1F2D3D"/>
                </a:solidFill>
                <a:latin typeface="Arial"/>
              </a:rPr>
              <a:t> CAP1,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secrezione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insulinica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GLP-1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permane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solida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significativa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anche</a:t>
            </a:r>
            <a:r>
              <a:rPr sz="1400" dirty="0">
                <a:solidFill>
                  <a:srgbClr val="1F2D3D"/>
                </a:solidFill>
                <a:latin typeface="Arial"/>
              </a:rPr>
              <a:t> dopo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correzione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statistica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per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percentuale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peso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perso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rPr sz="1400" dirty="0"/>
              <a:t>RISULTATI CHIAVE - EFFETTO INDIPENDENTE DAL PESO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40080"/>
            <a:ext cx="11064240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400" b="1">
                <a:solidFill>
                  <a:srgbClr val="1C1917"/>
                </a:solidFill>
                <a:latin typeface="Georgia"/>
              </a:defRPr>
            </a:pPr>
            <a:r>
              <a:rPr dirty="0"/>
              <a:t>La </a:t>
            </a:r>
            <a:r>
              <a:rPr dirty="0" err="1"/>
              <a:t>ricchezza</a:t>
            </a:r>
            <a:r>
              <a:rPr dirty="0"/>
              <a:t> </a:t>
            </a:r>
            <a:r>
              <a:rPr dirty="0" err="1"/>
              <a:t>genica</a:t>
            </a:r>
            <a:r>
              <a:rPr dirty="0"/>
              <a:t> </a:t>
            </a:r>
            <a:r>
              <a:rPr dirty="0" err="1"/>
              <a:t>microbica</a:t>
            </a:r>
            <a:r>
              <a:rPr dirty="0"/>
              <a:t> e il </a:t>
            </a:r>
            <a:r>
              <a:rPr dirty="0" err="1"/>
              <a:t>butirrato</a:t>
            </a:r>
            <a:r>
              <a:rPr dirty="0"/>
              <a:t> </a:t>
            </a:r>
            <a:r>
              <a:rPr dirty="0" err="1"/>
              <a:t>guidano</a:t>
            </a:r>
            <a:r>
              <a:rPr dirty="0"/>
              <a:t> la </a:t>
            </a:r>
            <a:r>
              <a:rPr dirty="0" err="1"/>
              <a:t>remissione</a:t>
            </a:r>
            <a:r>
              <a:rPr dirty="0"/>
              <a:t> del </a:t>
            </a:r>
            <a:r>
              <a:rPr dirty="0" err="1"/>
              <a:t>diabete</a:t>
            </a:r>
            <a:r>
              <a:rPr dirty="0"/>
              <a:t> a 5 anni </a:t>
            </a:r>
            <a:r>
              <a:rPr lang="it-IT" dirty="0"/>
              <a:t>indipendentemente</a:t>
            </a:r>
            <a:r>
              <a:rPr dirty="0"/>
              <a:t> dal calo </a:t>
            </a:r>
            <a:r>
              <a:rPr dirty="0" err="1"/>
              <a:t>ponderale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48640" y="2362691"/>
            <a:ext cx="5303520" cy="309315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7E5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" y="2628163"/>
            <a:ext cx="4754880" cy="3308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0F766E"/>
                </a:solidFill>
                <a:latin typeface="Georgia"/>
              </a:defRPr>
            </a:pPr>
            <a:r>
              <a:rPr dirty="0"/>
              <a:t>Il </a:t>
            </a:r>
            <a:r>
              <a:rPr dirty="0" err="1"/>
              <a:t>Ruolo</a:t>
            </a:r>
            <a:r>
              <a:rPr dirty="0"/>
              <a:t> </a:t>
            </a:r>
            <a:r>
              <a:rPr dirty="0" err="1"/>
              <a:t>Attivo</a:t>
            </a:r>
            <a:r>
              <a:rPr dirty="0"/>
              <a:t> del </a:t>
            </a:r>
            <a:r>
              <a:rPr dirty="0" err="1"/>
              <a:t>Butirrato</a:t>
            </a:r>
            <a:endParaRPr dirty="0"/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Firma</a:t>
            </a:r>
            <a:r>
              <a:rPr sz="1400" b="1" dirty="0"/>
              <a:t> </a:t>
            </a:r>
            <a:r>
              <a:rPr sz="1400" b="1" dirty="0" err="1"/>
              <a:t>dei</a:t>
            </a:r>
            <a:r>
              <a:rPr sz="1400" b="1" dirty="0"/>
              <a:t> 'Remitters</a:t>
            </a:r>
            <a:r>
              <a:rPr sz="1400" dirty="0"/>
              <a:t>': La </a:t>
            </a:r>
            <a:r>
              <a:rPr sz="1400" dirty="0" err="1"/>
              <a:t>remissione</a:t>
            </a:r>
            <a:r>
              <a:rPr sz="1400" dirty="0"/>
              <a:t> a </a:t>
            </a:r>
            <a:r>
              <a:rPr sz="1400" dirty="0" err="1"/>
              <a:t>lungo</a:t>
            </a:r>
            <a:r>
              <a:rPr sz="1400" dirty="0"/>
              <a:t> </a:t>
            </a:r>
            <a:r>
              <a:rPr sz="1400" dirty="0" err="1"/>
              <a:t>termine</a:t>
            </a:r>
            <a:r>
              <a:rPr sz="1400" dirty="0"/>
              <a:t> (5 anni) è </a:t>
            </a:r>
            <a:r>
              <a:rPr sz="1400" dirty="0" err="1"/>
              <a:t>strettamente</a:t>
            </a:r>
            <a:r>
              <a:rPr sz="1400" dirty="0"/>
              <a:t> </a:t>
            </a:r>
            <a:r>
              <a:rPr sz="1400" dirty="0" err="1"/>
              <a:t>legata</a:t>
            </a:r>
            <a:r>
              <a:rPr sz="1400" dirty="0"/>
              <a:t> a </a:t>
            </a:r>
            <a:r>
              <a:rPr sz="1400" dirty="0" err="1"/>
              <a:t>una</a:t>
            </a:r>
            <a:r>
              <a:rPr sz="1400" dirty="0"/>
              <a:t> </a:t>
            </a:r>
            <a:r>
              <a:rPr sz="1400" dirty="0" err="1"/>
              <a:t>maggiore</a:t>
            </a:r>
            <a:r>
              <a:rPr sz="1400" dirty="0"/>
              <a:t> </a:t>
            </a:r>
            <a:r>
              <a:rPr sz="1400" i="1" dirty="0" err="1">
                <a:solidFill>
                  <a:srgbClr val="FF0000"/>
                </a:solidFill>
              </a:rPr>
              <a:t>ricchezza</a:t>
            </a:r>
            <a:r>
              <a:rPr sz="1400" i="1" dirty="0">
                <a:solidFill>
                  <a:srgbClr val="FF0000"/>
                </a:solidFill>
              </a:rPr>
              <a:t> </a:t>
            </a:r>
            <a:r>
              <a:rPr sz="1400" i="1" dirty="0" err="1">
                <a:solidFill>
                  <a:srgbClr val="FF0000"/>
                </a:solidFill>
              </a:rPr>
              <a:t>genica</a:t>
            </a:r>
            <a:r>
              <a:rPr sz="1400" i="1" dirty="0"/>
              <a:t> </a:t>
            </a:r>
            <a:r>
              <a:rPr sz="1400" i="1" dirty="0" err="1">
                <a:solidFill>
                  <a:srgbClr val="FF0000"/>
                </a:solidFill>
              </a:rPr>
              <a:t>microbica</a:t>
            </a:r>
            <a:r>
              <a:rPr sz="1400" i="1" dirty="0">
                <a:solidFill>
                  <a:srgbClr val="FF0000"/>
                </a:solidFill>
              </a:rPr>
              <a:t> pre-</a:t>
            </a:r>
            <a:r>
              <a:rPr sz="1400" i="1" dirty="0" err="1">
                <a:solidFill>
                  <a:srgbClr val="FF0000"/>
                </a:solidFill>
              </a:rPr>
              <a:t>operatoria</a:t>
            </a:r>
            <a:r>
              <a:rPr sz="1400" dirty="0"/>
              <a:t>.</a:t>
            </a: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r>
              <a:rPr sz="1400" dirty="0"/>
              <a:t>• </a:t>
            </a:r>
            <a:r>
              <a:rPr sz="1400" b="1" dirty="0" err="1"/>
              <a:t>Potenziale</a:t>
            </a:r>
            <a:r>
              <a:rPr sz="1400" b="1" dirty="0"/>
              <a:t> </a:t>
            </a:r>
            <a:r>
              <a:rPr sz="1400" b="1" dirty="0" err="1"/>
              <a:t>fermentativo</a:t>
            </a:r>
            <a:r>
              <a:rPr sz="1400" dirty="0"/>
              <a:t>: I remitters </a:t>
            </a:r>
            <a:r>
              <a:rPr sz="1400" dirty="0" err="1"/>
              <a:t>mostrano</a:t>
            </a:r>
            <a:r>
              <a:rPr sz="1400" dirty="0"/>
              <a:t> un </a:t>
            </a:r>
            <a:r>
              <a:rPr sz="1400" i="1" dirty="0" err="1">
                <a:solidFill>
                  <a:srgbClr val="FF0000"/>
                </a:solidFill>
              </a:rPr>
              <a:t>potenziale</a:t>
            </a:r>
            <a:r>
              <a:rPr sz="1400" i="1" dirty="0">
                <a:solidFill>
                  <a:srgbClr val="FF0000"/>
                </a:solidFill>
              </a:rPr>
              <a:t> </a:t>
            </a:r>
            <a:r>
              <a:rPr sz="1400" i="1" dirty="0" err="1">
                <a:solidFill>
                  <a:srgbClr val="FF0000"/>
                </a:solidFill>
              </a:rPr>
              <a:t>metabolico</a:t>
            </a:r>
            <a:r>
              <a:rPr sz="1400" i="1" dirty="0">
                <a:solidFill>
                  <a:srgbClr val="FF0000"/>
                </a:solidFill>
              </a:rPr>
              <a:t> </a:t>
            </a:r>
            <a:r>
              <a:rPr sz="1400" dirty="0" err="1"/>
              <a:t>nettamente</a:t>
            </a:r>
            <a:r>
              <a:rPr sz="1400" dirty="0"/>
              <a:t> </a:t>
            </a:r>
            <a:r>
              <a:rPr sz="1400" dirty="0" err="1"/>
              <a:t>superiore</a:t>
            </a:r>
            <a:r>
              <a:rPr sz="1400" dirty="0"/>
              <a:t> per la </a:t>
            </a:r>
            <a:r>
              <a:rPr sz="1400" i="1" dirty="0" err="1"/>
              <a:t>fermentazione</a:t>
            </a:r>
            <a:r>
              <a:rPr lang="it-IT" sz="1400" i="1" dirty="0"/>
              <a:t>,</a:t>
            </a:r>
            <a:r>
              <a:rPr sz="1400" i="1" dirty="0"/>
              <a:t> per la </a:t>
            </a:r>
            <a:r>
              <a:rPr sz="1400" i="1" dirty="0" err="1"/>
              <a:t>sintesi</a:t>
            </a:r>
            <a:r>
              <a:rPr sz="1400" i="1" dirty="0"/>
              <a:t> </a:t>
            </a:r>
            <a:r>
              <a:rPr sz="1400" i="1" dirty="0" err="1"/>
              <a:t>batterica</a:t>
            </a:r>
            <a:r>
              <a:rPr sz="1400" i="1" dirty="0"/>
              <a:t> di </a:t>
            </a:r>
            <a:r>
              <a:rPr sz="1400" i="1" dirty="0" err="1"/>
              <a:t>butirrato</a:t>
            </a:r>
            <a:r>
              <a:rPr sz="1400" dirty="0"/>
              <a:t> e per la </a:t>
            </a:r>
            <a:r>
              <a:rPr sz="1400" i="1" dirty="0" err="1"/>
              <a:t>metanogenesi</a:t>
            </a:r>
            <a:r>
              <a:rPr lang="it-IT" sz="1400" i="1" dirty="0"/>
              <a:t> (</a:t>
            </a:r>
            <a:r>
              <a:rPr lang="it-IT" sz="1400" i="1" dirty="0" err="1">
                <a:solidFill>
                  <a:srgbClr val="1C1917"/>
                </a:solidFill>
                <a:latin typeface="Arial"/>
              </a:rPr>
              <a:t>Christensenellas</a:t>
            </a:r>
            <a:r>
              <a:rPr lang="it-IT" sz="1400" i="1" dirty="0">
                <a:solidFill>
                  <a:srgbClr val="1C1917"/>
                </a:solidFill>
                <a:latin typeface="Arial"/>
              </a:rPr>
              <a:t> M.,</a:t>
            </a:r>
            <a:r>
              <a:rPr lang="it-IT" sz="1300" b="1" i="1" dirty="0">
                <a:solidFill>
                  <a:srgbClr val="1C1917"/>
                </a:solidFill>
                <a:latin typeface="Arial"/>
              </a:rPr>
              <a:t> </a:t>
            </a:r>
            <a:r>
              <a:rPr lang="it-IT" sz="1600" i="1" dirty="0" err="1">
                <a:solidFill>
                  <a:srgbClr val="1C1917"/>
                </a:solidFill>
                <a:latin typeface="Arial"/>
              </a:rPr>
              <a:t>L</a:t>
            </a:r>
            <a:r>
              <a:rPr lang="it-IT" sz="1400" i="1" dirty="0" err="1">
                <a:solidFill>
                  <a:srgbClr val="1C1917"/>
                </a:solidFill>
                <a:latin typeface="Arial"/>
              </a:rPr>
              <a:t>achnospira</a:t>
            </a:r>
            <a:r>
              <a:rPr lang="it-IT" sz="1400" i="1" dirty="0">
                <a:solidFill>
                  <a:srgbClr val="1C1917"/>
                </a:solidFill>
                <a:latin typeface="Arial"/>
              </a:rPr>
              <a:t> </a:t>
            </a:r>
            <a:r>
              <a:rPr lang="it-IT" sz="1400" i="1" dirty="0" err="1">
                <a:solidFill>
                  <a:srgbClr val="1C1917"/>
                </a:solidFill>
                <a:latin typeface="Arial"/>
              </a:rPr>
              <a:t>eligens</a:t>
            </a:r>
            <a:r>
              <a:rPr lang="it-IT" sz="1400" i="1" dirty="0">
                <a:solidFill>
                  <a:srgbClr val="1C1917"/>
                </a:solidFill>
                <a:latin typeface="Arial"/>
              </a:rPr>
              <a:t>, </a:t>
            </a:r>
            <a:r>
              <a:rPr lang="it-IT" sz="1400" i="1" dirty="0" err="1">
                <a:solidFill>
                  <a:srgbClr val="1C1917"/>
                </a:solidFill>
                <a:latin typeface="Arial"/>
              </a:rPr>
              <a:t>Alistipes</a:t>
            </a:r>
            <a:r>
              <a:rPr lang="it-IT" sz="1400" i="1" dirty="0">
                <a:solidFill>
                  <a:srgbClr val="1C1917"/>
                </a:solidFill>
                <a:latin typeface="Arial"/>
              </a:rPr>
              <a:t>, Klebsiella </a:t>
            </a:r>
            <a:r>
              <a:rPr lang="it-IT" sz="1400" i="1" dirty="0" err="1">
                <a:solidFill>
                  <a:srgbClr val="1C1917"/>
                </a:solidFill>
                <a:latin typeface="Arial"/>
              </a:rPr>
              <a:t>pneumoniae</a:t>
            </a:r>
            <a:r>
              <a:rPr lang="it-IT" sz="1400" i="1" dirty="0">
                <a:solidFill>
                  <a:srgbClr val="1C1917"/>
                </a:solidFill>
                <a:latin typeface="Arial"/>
              </a:rPr>
              <a:t> ecc. e ceppi batterici portatori del gene ATO).</a:t>
            </a: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endParaRPr lang="it-IT" sz="1400" i="1" dirty="0">
              <a:solidFill>
                <a:srgbClr val="1C1917"/>
              </a:solidFill>
              <a:latin typeface="Arial"/>
            </a:endParaRPr>
          </a:p>
          <a:p>
            <a:pPr>
              <a:spcAft>
                <a:spcPts val="1000"/>
              </a:spcAft>
              <a:defRPr sz="1300">
                <a:solidFill>
                  <a:srgbClr val="1C1917"/>
                </a:solidFill>
                <a:latin typeface="Arial"/>
              </a:defRPr>
            </a:pPr>
            <a:endParaRPr sz="1400" i="1" dirty="0">
              <a:solidFill>
                <a:srgbClr val="1C1917"/>
              </a:solidFill>
              <a:latin typeface="Arial"/>
            </a:endParaRPr>
          </a:p>
        </p:txBody>
      </p:sp>
      <p:pic>
        <p:nvPicPr>
          <p:cNvPr id="7" name="Picture 6" descr="chart3_olss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360" y="2454131"/>
            <a:ext cx="5303520" cy="411480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508A003-57CF-B0DD-AD62-71A6CFA54895}"/>
              </a:ext>
            </a:extLst>
          </p:cNvPr>
          <p:cNvSpPr txBox="1"/>
          <p:nvPr/>
        </p:nvSpPr>
        <p:spPr>
          <a:xfrm>
            <a:off x="548640" y="1840706"/>
            <a:ext cx="110642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 dati a 5 anni indicano che il 49% dei pazienti sottoposti a RYGB e il 27% di quelli sottoposti a SG mantenevano la remissione</a:t>
            </a:r>
            <a:endParaRPr lang="it-IT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1F6F6F"/>
                </a:solidFill>
                <a:latin typeface="Arial"/>
              </a:defRPr>
            </a:pPr>
            <a:r>
              <a:rPr sz="1400" dirty="0"/>
              <a:t>TRANSLATIONAL: CAMBIARE LA PRATICA CLINICA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1F2D3D"/>
                </a:solidFill>
                <a:latin typeface="Georgia"/>
              </a:defRPr>
            </a:pPr>
            <a:r>
              <a:rPr lang="it-IT" dirty="0"/>
              <a:t>La fase </a:t>
            </a:r>
            <a:r>
              <a:rPr lang="it-IT" dirty="0" err="1"/>
              <a:t>pre</a:t>
            </a:r>
            <a:r>
              <a:rPr lang="it-IT" dirty="0"/>
              <a:t>-operatoria rappresenta la finestra terapeutica per condizionare il successo dell’intervento 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57200" y="1371600"/>
            <a:ext cx="11277295" cy="1905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>
                <a:solidFill>
                  <a:srgbClr val="5A6B7C"/>
                </a:solidFill>
                <a:latin typeface="Arial"/>
              </a:defRPr>
            </a:pPr>
            <a:r>
              <a:t>Valeria Velluti | Journal Club SICOB Pisa 2026   •   Olsson et al. Nature Metabolism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6B7C"/>
                </a:solidFill>
                <a:latin typeface="Arial"/>
              </a:defRPr>
            </a:pPr>
            <a:r>
              <a:t>8 /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45920"/>
            <a:ext cx="347472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94360" y="1838632"/>
            <a:ext cx="320040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spcAft>
                <a:spcPts val="1200"/>
              </a:spcAft>
              <a:defRPr sz="1500" b="1">
                <a:solidFill>
                  <a:srgbClr val="1F6F6F"/>
                </a:solidFill>
                <a:latin typeface="Georgia"/>
              </a:defRPr>
            </a:pPr>
            <a:br>
              <a:rPr dirty="0"/>
            </a:br>
            <a:r>
              <a:rPr sz="1600" dirty="0" err="1"/>
              <a:t>Ottimizzazione</a:t>
            </a:r>
            <a:r>
              <a:rPr sz="1600" dirty="0"/>
              <a:t> </a:t>
            </a:r>
            <a:r>
              <a:rPr sz="1600" dirty="0" err="1"/>
              <a:t>Glicemica</a:t>
            </a:r>
            <a:endParaRPr sz="1600" dirty="0"/>
          </a:p>
          <a:p>
            <a:pPr algn="just">
              <a:spcAft>
                <a:spcPts val="800"/>
              </a:spcAft>
            </a:pPr>
            <a:r>
              <a:rPr sz="1400" b="1" dirty="0">
                <a:solidFill>
                  <a:srgbClr val="1F2D3D"/>
                </a:solidFill>
                <a:latin typeface="Arial"/>
              </a:rPr>
              <a:t>Il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dato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scientifico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Il CAP1 post-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operatorio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ricchezza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genica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a 12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correlano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negativamente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con HbA1c 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glicemia</a:t>
            </a:r>
            <a:r>
              <a:rPr sz="1400" dirty="0">
                <a:solidFill>
                  <a:srgbClr val="1F2D3D"/>
                </a:solidFill>
                <a:latin typeface="Arial"/>
              </a:rPr>
              <a:t> 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digiuno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pre-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operatorie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nel</a:t>
            </a:r>
            <a:r>
              <a:rPr sz="1400" dirty="0">
                <a:solidFill>
                  <a:srgbClr val="1F2D3D"/>
                </a:solidFill>
                <a:latin typeface="Arial"/>
              </a:rPr>
              <a:t> braccio SG.</a:t>
            </a:r>
            <a:endParaRPr lang="it-IT"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endParaRPr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r>
              <a:rPr sz="1400" b="1" dirty="0" err="1">
                <a:solidFill>
                  <a:srgbClr val="1F6F6F"/>
                </a:solidFill>
                <a:latin typeface="Arial"/>
              </a:rPr>
              <a:t>L'azione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6F6F"/>
                </a:solidFill>
                <a:latin typeface="Arial"/>
              </a:rPr>
              <a:t>clinica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: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Ottimizzare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rigorosamente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la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terapia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ipoglicemizzante</a:t>
            </a:r>
            <a:r>
              <a:rPr sz="1400" i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>
                <a:solidFill>
                  <a:srgbClr val="1F2D3D"/>
                </a:solidFill>
                <a:latin typeface="Arial"/>
              </a:rPr>
              <a:t>prima della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chirurgia</a:t>
            </a:r>
            <a:r>
              <a:rPr sz="1400" dirty="0">
                <a:solidFill>
                  <a:srgbClr val="1F2D3D"/>
                </a:solidFill>
                <a:latin typeface="Arial"/>
              </a:rPr>
              <a:t> non è solo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una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misura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sicurezza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tecnica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, ma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permette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preservare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ricchezza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genica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del microbiota 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favorire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una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successiva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transizione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ottimale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verso un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profilo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protettivo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58030" y="1655752"/>
            <a:ext cx="347472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95190" y="2070366"/>
            <a:ext cx="320040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spcAft>
                <a:spcPts val="1200"/>
              </a:spcAft>
              <a:defRPr sz="1500" b="1">
                <a:solidFill>
                  <a:srgbClr val="1F6F6F"/>
                </a:solidFill>
                <a:latin typeface="Georgia"/>
              </a:defRPr>
            </a:pPr>
            <a:r>
              <a:rPr sz="1600" dirty="0" err="1"/>
              <a:t>Restrizione</a:t>
            </a:r>
            <a:r>
              <a:rPr sz="1600" dirty="0"/>
              <a:t> </a:t>
            </a:r>
            <a:r>
              <a:rPr sz="1600" dirty="0" err="1"/>
              <a:t>dei</a:t>
            </a:r>
            <a:r>
              <a:rPr sz="1600" dirty="0"/>
              <a:t> </a:t>
            </a:r>
            <a:r>
              <a:rPr sz="1600" dirty="0" err="1"/>
              <a:t>Carboidrati</a:t>
            </a:r>
            <a:endParaRPr sz="1600" dirty="0"/>
          </a:p>
          <a:p>
            <a:pPr algn="just">
              <a:spcAft>
                <a:spcPts val="800"/>
              </a:spcAft>
            </a:pPr>
            <a:r>
              <a:rPr sz="1400" b="1" dirty="0">
                <a:solidFill>
                  <a:srgbClr val="1F2D3D"/>
                </a:solidFill>
                <a:latin typeface="Arial"/>
              </a:rPr>
              <a:t>Il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dato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scientifico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L'introito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carboidrati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pre-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operatorio</a:t>
            </a:r>
            <a:r>
              <a:rPr sz="1400" dirty="0">
                <a:solidFill>
                  <a:srgbClr val="1F2D3D"/>
                </a:solidFill>
                <a:latin typeface="Arial"/>
              </a:rPr>
              <a:t> (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normalizzato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sul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consumo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energetico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totale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)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correla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negativamente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con il CAP1 post-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operatorio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pazienti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SG.</a:t>
            </a:r>
            <a:endParaRPr lang="it-IT"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endParaRPr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r>
              <a:rPr sz="1400" b="1" dirty="0" err="1">
                <a:solidFill>
                  <a:srgbClr val="1F6F6F"/>
                </a:solidFill>
                <a:latin typeface="Arial"/>
              </a:rPr>
              <a:t>L'azione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6F6F"/>
                </a:solidFill>
                <a:latin typeface="Arial"/>
              </a:rPr>
              <a:t>clinica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Implementare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una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restrizione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nutrizionale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controllata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dei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carboidrati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nelle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settimane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antecedenti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l'intervento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chirurgico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di SG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agisce</a:t>
            </a:r>
            <a:r>
              <a:rPr sz="1400" dirty="0">
                <a:solidFill>
                  <a:srgbClr val="1F2D3D"/>
                </a:solidFill>
                <a:latin typeface="Arial"/>
              </a:rPr>
              <a:t> come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condizionamento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ecologico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diretto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per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preparare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il microbiota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intestinale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a un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rimodellamento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post-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operatorio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successo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58860" y="1645920"/>
            <a:ext cx="347472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F6F6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96020" y="1828800"/>
            <a:ext cx="320040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>
              <a:spcAft>
                <a:spcPts val="1200"/>
              </a:spcAft>
              <a:defRPr sz="1500" b="1">
                <a:solidFill>
                  <a:srgbClr val="1F6F6F"/>
                </a:solidFill>
                <a:latin typeface="Georgia"/>
              </a:defRPr>
            </a:pPr>
            <a:br>
              <a:rPr dirty="0"/>
            </a:br>
            <a:r>
              <a:rPr sz="1600" dirty="0"/>
              <a:t>Targeting </a:t>
            </a:r>
            <a:r>
              <a:rPr sz="1600" dirty="0" err="1"/>
              <a:t>Fermentativo</a:t>
            </a:r>
            <a:endParaRPr sz="1600" dirty="0"/>
          </a:p>
          <a:p>
            <a:pPr algn="just">
              <a:spcAft>
                <a:spcPts val="800"/>
              </a:spcAft>
            </a:pPr>
            <a:r>
              <a:rPr sz="1400" b="1" dirty="0">
                <a:solidFill>
                  <a:srgbClr val="1F2D3D"/>
                </a:solidFill>
                <a:latin typeface="Arial"/>
              </a:rPr>
              <a:t>Il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dato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scientifico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presenza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basale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dei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batteri</a:t>
            </a:r>
            <a:r>
              <a:rPr sz="1400" dirty="0">
                <a:solidFill>
                  <a:srgbClr val="1F2D3D"/>
                </a:solidFill>
                <a:latin typeface="Arial"/>
              </a:rPr>
              <a:t> L.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E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ligens</a:t>
            </a:r>
            <a:r>
              <a:rPr sz="1400" dirty="0">
                <a:solidFill>
                  <a:srgbClr val="1F2D3D"/>
                </a:solidFill>
                <a:latin typeface="Arial"/>
              </a:rPr>
              <a:t>, A.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S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enegalensis</a:t>
            </a:r>
            <a:r>
              <a:rPr sz="1400" dirty="0">
                <a:solidFill>
                  <a:srgbClr val="1F2D3D"/>
                </a:solidFill>
                <a:latin typeface="Arial"/>
              </a:rPr>
              <a:t>, C.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M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inuta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del </a:t>
            </a:r>
            <a:r>
              <a:rPr sz="1400" i="1" dirty="0">
                <a:solidFill>
                  <a:srgbClr val="1F2D3D"/>
                </a:solidFill>
                <a:latin typeface="Arial"/>
              </a:rPr>
              <a:t>gene </a:t>
            </a:r>
            <a:r>
              <a:rPr sz="1400" i="1" dirty="0" err="1">
                <a:solidFill>
                  <a:srgbClr val="1F2D3D"/>
                </a:solidFill>
                <a:latin typeface="Arial"/>
              </a:rPr>
              <a:t>ato</a:t>
            </a:r>
            <a:r>
              <a:rPr sz="1400" i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predice</a:t>
            </a:r>
            <a:r>
              <a:rPr sz="1400" dirty="0">
                <a:solidFill>
                  <a:srgbClr val="1F2D3D"/>
                </a:solidFill>
                <a:latin typeface="Arial"/>
              </a:rPr>
              <a:t> in modo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indipendente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remissione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del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diabete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a 5 anni.</a:t>
            </a:r>
            <a:endParaRPr lang="it-IT"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endParaRPr sz="1400" dirty="0">
              <a:solidFill>
                <a:srgbClr val="1F2D3D"/>
              </a:solidFill>
              <a:latin typeface="Arial"/>
            </a:endParaRPr>
          </a:p>
          <a:p>
            <a:pPr algn="just">
              <a:spcAft>
                <a:spcPts val="800"/>
              </a:spcAft>
            </a:pPr>
            <a:r>
              <a:rPr sz="1400" b="1" dirty="0" err="1">
                <a:solidFill>
                  <a:srgbClr val="1F6F6F"/>
                </a:solidFill>
                <a:latin typeface="Arial"/>
              </a:rPr>
              <a:t>L'azione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6F6F"/>
                </a:solidFill>
                <a:latin typeface="Arial"/>
              </a:rPr>
              <a:t>clinica</a:t>
            </a:r>
            <a:r>
              <a:rPr sz="1400" b="1" dirty="0">
                <a:solidFill>
                  <a:srgbClr val="1F6F6F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Sviluppare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screening del microbiota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basale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e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impiegare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probiotici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di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nuova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generazione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o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prebiotici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i="1" dirty="0" err="1">
                <a:solidFill>
                  <a:srgbClr val="FF0000"/>
                </a:solidFill>
                <a:latin typeface="Arial"/>
              </a:rPr>
              <a:t>mirati</a:t>
            </a:r>
            <a:r>
              <a:rPr sz="1400" i="1" dirty="0">
                <a:solidFill>
                  <a:srgbClr val="FF0000"/>
                </a:solidFill>
                <a:latin typeface="Arial"/>
              </a:rPr>
              <a:t> </a:t>
            </a:r>
            <a:r>
              <a:rPr sz="1400" dirty="0">
                <a:solidFill>
                  <a:srgbClr val="1F2D3D"/>
                </a:solidFill>
                <a:latin typeface="Arial"/>
              </a:rPr>
              <a:t>prima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dell'intervento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per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arricchire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selettivamente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la riserva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ecologica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fermentativa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dei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pazienti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ad alto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rischio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mancata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risposta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7295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1F6F6F"/>
                </a:solidFill>
                <a:latin typeface="Arial"/>
              </a:defRPr>
            </a:pPr>
            <a:r>
              <a:rPr sz="1400" dirty="0"/>
              <a:t>LIMITI DELLO STUDIO E CAUTELA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40080"/>
            <a:ext cx="11277295" cy="7315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>
              <a:defRPr sz="2400" b="1">
                <a:solidFill>
                  <a:srgbClr val="1F2D3D"/>
                </a:solidFill>
                <a:latin typeface="Georgia"/>
              </a:defRPr>
            </a:pPr>
            <a:r>
              <a:rPr lang="it-IT" sz="2400" b="1" dirty="0">
                <a:solidFill>
                  <a:srgbClr val="1F2D3D"/>
                </a:solidFill>
                <a:latin typeface="Georgia"/>
              </a:rPr>
              <a:t>Studio monocentrico e </a:t>
            </a:r>
            <a:r>
              <a:rPr lang="it-IT" sz="2400" b="1" dirty="0" err="1">
                <a:solidFill>
                  <a:srgbClr val="1F2D3D"/>
                </a:solidFill>
                <a:latin typeface="Georgia"/>
              </a:rPr>
              <a:t>bias</a:t>
            </a:r>
            <a:r>
              <a:rPr lang="it-IT" sz="2400" b="1" dirty="0">
                <a:solidFill>
                  <a:srgbClr val="1F2D3D"/>
                </a:solidFill>
                <a:latin typeface="Georgia"/>
              </a:rPr>
              <a:t> di selezione impongono cautela nella traslazione clinica</a:t>
            </a:r>
            <a:endParaRPr dirty="0"/>
          </a:p>
        </p:txBody>
      </p:sp>
      <p:sp>
        <p:nvSpPr>
          <p:cNvPr id="4" name="Rectangle 3"/>
          <p:cNvSpPr/>
          <p:nvPr/>
        </p:nvSpPr>
        <p:spPr>
          <a:xfrm>
            <a:off x="457200" y="1371600"/>
            <a:ext cx="11277295" cy="19050"/>
          </a:xfrm>
          <a:prstGeom prst="rect">
            <a:avLst/>
          </a:prstGeom>
          <a:solidFill>
            <a:srgbClr val="1F6F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57200" y="6309360"/>
            <a:ext cx="10058400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>
                <a:solidFill>
                  <a:srgbClr val="5A6B7C"/>
                </a:solidFill>
                <a:latin typeface="Arial"/>
              </a:defRPr>
            </a:pPr>
            <a:r>
              <a:t>Valeria Velluti | Journal Club SICOB Pisa 2026   •   Olsson et al. Nature Metabolism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095" y="6309360"/>
            <a:ext cx="9144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5A6B7C"/>
                </a:solidFill>
                <a:latin typeface="Arial"/>
              </a:defRPr>
            </a:pPr>
            <a:r>
              <a:t>9 /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645920"/>
            <a:ext cx="5486400" cy="4389120"/>
          </a:xfrm>
          <a:prstGeom prst="roundRect">
            <a:avLst/>
          </a:prstGeom>
          <a:solidFill>
            <a:srgbClr val="EAEEF0"/>
          </a:solidFill>
          <a:ln w="12700">
            <a:solidFill>
              <a:srgbClr val="5A6B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1828800"/>
            <a:ext cx="512064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1F6F6F"/>
                </a:solidFill>
                <a:latin typeface="Georgia"/>
              </a:defRPr>
            </a:pPr>
            <a:r>
              <a:rPr dirty="0"/>
              <a:t>Bias di </a:t>
            </a:r>
            <a:r>
              <a:rPr dirty="0" err="1"/>
              <a:t>Selezione</a:t>
            </a:r>
            <a:r>
              <a:rPr dirty="0"/>
              <a:t> e </a:t>
            </a:r>
            <a:r>
              <a:rPr dirty="0" err="1"/>
              <a:t>Popolazione</a:t>
            </a:r>
            <a:endParaRPr dirty="0"/>
          </a:p>
          <a:p>
            <a:pPr>
              <a:spcAft>
                <a:spcPts val="10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Metabolismo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basale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migliore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I 77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pazienti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inclusi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nell'analisi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metagenomica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avevano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valori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basali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HbA1c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significativamente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inferiori</a:t>
            </a:r>
            <a:r>
              <a:rPr sz="1400" dirty="0">
                <a:solidFill>
                  <a:srgbClr val="1F2D3D"/>
                </a:solidFill>
                <a:latin typeface="Arial"/>
              </a:rPr>
              <a:t> (7.8% vs 8.9%) ed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erano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più</a:t>
            </a:r>
            <a:r>
              <a:rPr sz="1400" dirty="0">
                <a:solidFill>
                  <a:srgbClr val="1F2D3D"/>
                </a:solidFill>
                <a:latin typeface="Arial"/>
              </a:rPr>
              <a:t> anziani di circa 8 anni rispetto ai 32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esclusi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per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mancanza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campioni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fecali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  <a:p>
            <a:pPr>
              <a:spcAft>
                <a:spcPts val="10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Rischio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 di bias: </a:t>
            </a:r>
            <a:r>
              <a:rPr sz="1400" dirty="0">
                <a:solidFill>
                  <a:srgbClr val="1F2D3D"/>
                </a:solidFill>
                <a:latin typeface="Arial"/>
              </a:rPr>
              <a:t>bias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selezione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clinica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,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parzialmente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sovrastimando</a:t>
            </a:r>
            <a:r>
              <a:rPr sz="1400" dirty="0">
                <a:solidFill>
                  <a:srgbClr val="1F2D3D"/>
                </a:solidFill>
                <a:latin typeface="Arial"/>
              </a:rPr>
              <a:t>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capacità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risposta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ecologica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del microbiota della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coorte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  <a:p>
            <a:pPr>
              <a:spcAft>
                <a:spcPts val="1000"/>
              </a:spcAft>
            </a:pPr>
            <a:r>
              <a:rPr sz="1400" b="1" dirty="0">
                <a:solidFill>
                  <a:srgbClr val="1F2D3D"/>
                </a:solidFill>
                <a:latin typeface="Arial"/>
              </a:rPr>
              <a:t>Studio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monocentrico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>
                <a:solidFill>
                  <a:srgbClr val="1F2D3D"/>
                </a:solidFill>
                <a:latin typeface="Arial"/>
              </a:rPr>
              <a:t>Il trial Oseberg è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condotto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interamente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in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Norvegia</a:t>
            </a:r>
            <a:r>
              <a:rPr sz="1400" dirty="0">
                <a:solidFill>
                  <a:srgbClr val="1F2D3D"/>
                </a:solidFill>
                <a:latin typeface="Arial"/>
              </a:rPr>
              <a:t>.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genetica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le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abitudini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dietetiche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lang="it-IT" sz="1400" dirty="0">
                <a:solidFill>
                  <a:srgbClr val="1F2D3D"/>
                </a:solidFill>
                <a:latin typeface="Arial"/>
              </a:rPr>
              <a:t>locali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influenzano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profondamente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il microbiota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basale</a:t>
            </a:r>
            <a:r>
              <a:rPr lang="it-IT" sz="1400">
                <a:solidFill>
                  <a:srgbClr val="1F2D3D"/>
                </a:solidFill>
                <a:latin typeface="Arial"/>
              </a:rPr>
              <a:t>.</a:t>
            </a:r>
            <a:endParaRPr sz="1400" dirty="0">
              <a:solidFill>
                <a:srgbClr val="1F2D3D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248095" y="1645920"/>
            <a:ext cx="5486400" cy="4389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B4D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30975" y="1828800"/>
            <a:ext cx="5120640" cy="40233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200"/>
              </a:spcAft>
              <a:defRPr sz="1800" b="1">
                <a:solidFill>
                  <a:srgbClr val="DB4D5A"/>
                </a:solidFill>
                <a:latin typeface="Georgia"/>
              </a:defRPr>
            </a:pPr>
            <a:r>
              <a:rPr dirty="0" err="1"/>
              <a:t>Limiti</a:t>
            </a:r>
            <a:r>
              <a:rPr dirty="0"/>
              <a:t> </a:t>
            </a:r>
            <a:r>
              <a:rPr dirty="0" err="1"/>
              <a:t>Biologici</a:t>
            </a:r>
            <a:r>
              <a:rPr dirty="0"/>
              <a:t> e </a:t>
            </a:r>
            <a:r>
              <a:rPr dirty="0" err="1"/>
              <a:t>Causalità</a:t>
            </a:r>
            <a:endParaRPr dirty="0"/>
          </a:p>
          <a:p>
            <a:pPr>
              <a:spcAft>
                <a:spcPts val="1000"/>
              </a:spcAft>
            </a:pPr>
            <a:r>
              <a:rPr sz="1400" b="1" dirty="0" err="1">
                <a:solidFill>
                  <a:srgbClr val="1F2D3D"/>
                </a:solidFill>
                <a:latin typeface="Arial"/>
              </a:rPr>
              <a:t>Correlazione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, non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causalità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Trattandosi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uno studio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osservazionale-correlativo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sull'uomo</a:t>
            </a:r>
            <a:r>
              <a:rPr sz="1400" dirty="0">
                <a:solidFill>
                  <a:srgbClr val="1F2D3D"/>
                </a:solidFill>
                <a:latin typeface="Arial"/>
              </a:rPr>
              <a:t>, non è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possibile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stabilire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una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causalità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biologica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meccanicistica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diretta</a:t>
            </a:r>
            <a:r>
              <a:rPr sz="1400" dirty="0">
                <a:solidFill>
                  <a:srgbClr val="1F2D3D"/>
                </a:solidFill>
                <a:latin typeface="Arial"/>
              </a:rPr>
              <a:t> (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assenza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trapianti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microbiota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su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modelli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animali</a:t>
            </a:r>
            <a:r>
              <a:rPr sz="1400" dirty="0">
                <a:solidFill>
                  <a:srgbClr val="1F2D3D"/>
                </a:solidFill>
                <a:latin typeface="Arial"/>
              </a:rPr>
              <a:t> germ-free).</a:t>
            </a:r>
          </a:p>
          <a:p>
            <a:pPr>
              <a:spcAft>
                <a:spcPts val="1000"/>
              </a:spcAft>
            </a:pPr>
            <a:r>
              <a:rPr sz="1400" b="1" dirty="0">
                <a:solidFill>
                  <a:srgbClr val="1F2D3D"/>
                </a:solidFill>
                <a:latin typeface="Arial"/>
              </a:rPr>
              <a:t>Confounding </a:t>
            </a:r>
            <a:r>
              <a:rPr sz="1400" b="1" dirty="0" err="1">
                <a:solidFill>
                  <a:srgbClr val="1F2D3D"/>
                </a:solidFill>
                <a:latin typeface="Arial"/>
              </a:rPr>
              <a:t>farmacologico</a:t>
            </a:r>
            <a:r>
              <a:rPr sz="1400" b="1" dirty="0">
                <a:solidFill>
                  <a:srgbClr val="1F2D3D"/>
                </a:solidFill>
                <a:latin typeface="Arial"/>
              </a:rPr>
              <a:t>: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L'uso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farmaci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antidiabetici</a:t>
            </a:r>
            <a:r>
              <a:rPr sz="1400" dirty="0">
                <a:solidFill>
                  <a:srgbClr val="1F2D3D"/>
                </a:solidFill>
                <a:latin typeface="Arial"/>
              </a:rPr>
              <a:t> al baseline (in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particolare</a:t>
            </a:r>
            <a:r>
              <a:rPr sz="1400" dirty="0">
                <a:solidFill>
                  <a:srgbClr val="1F2D3D"/>
                </a:solidFill>
                <a:latin typeface="Arial"/>
              </a:rPr>
              <a:t> la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metformina</a:t>
            </a:r>
            <a:r>
              <a:rPr sz="1400" dirty="0">
                <a:solidFill>
                  <a:srgbClr val="1F2D3D"/>
                </a:solidFill>
                <a:latin typeface="Arial"/>
              </a:rPr>
              <a:t>)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variava</a:t>
            </a:r>
            <a:r>
              <a:rPr sz="1400" dirty="0">
                <a:solidFill>
                  <a:srgbClr val="1F2D3D"/>
                </a:solidFill>
                <a:latin typeface="Arial"/>
              </a:rPr>
              <a:t> fortemente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tra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i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soggetti</a:t>
            </a:r>
            <a:r>
              <a:rPr sz="1400" dirty="0">
                <a:solidFill>
                  <a:srgbClr val="1F2D3D"/>
                </a:solidFill>
                <a:latin typeface="Arial"/>
              </a:rPr>
              <a:t> e non è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stato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possibile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scorporarlo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statisticamente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poiché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strettamente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associato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allo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stato</a:t>
            </a:r>
            <a:r>
              <a:rPr sz="1400" dirty="0">
                <a:solidFill>
                  <a:srgbClr val="1F2D3D"/>
                </a:solidFill>
                <a:latin typeface="Arial"/>
              </a:rPr>
              <a:t> di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remissione</a:t>
            </a:r>
            <a:r>
              <a:rPr sz="1400" dirty="0">
                <a:solidFill>
                  <a:srgbClr val="1F2D3D"/>
                </a:solidFill>
                <a:latin typeface="Arial"/>
              </a:rPr>
              <a:t> </a:t>
            </a:r>
            <a:r>
              <a:rPr sz="1400" dirty="0" err="1">
                <a:solidFill>
                  <a:srgbClr val="1F2D3D"/>
                </a:solidFill>
                <a:latin typeface="Arial"/>
              </a:rPr>
              <a:t>clinica</a:t>
            </a:r>
            <a:r>
              <a:rPr sz="1400" dirty="0">
                <a:solidFill>
                  <a:srgbClr val="1F2D3D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65760"/>
            <a:ext cx="109728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 b="1">
                <a:solidFill>
                  <a:srgbClr val="0F766E"/>
                </a:solidFill>
                <a:latin typeface="Arial"/>
              </a:defRPr>
            </a:pPr>
            <a:r>
              <a:rPr sz="1400" dirty="0"/>
              <a:t>TAKE-HOME MESSAGE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600200"/>
            <a:ext cx="11094415" cy="19050"/>
          </a:xfrm>
          <a:prstGeom prst="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57200" y="2199352"/>
            <a:ext cx="11064240" cy="3058448"/>
          </a:xfrm>
          <a:prstGeom prst="roundRect">
            <a:avLst/>
          </a:prstGeom>
          <a:solidFill>
            <a:srgbClr val="0F76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4915" y="2395478"/>
            <a:ext cx="996696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500"/>
              </a:spcAft>
              <a:defRPr sz="2800" b="1" i="1">
                <a:solidFill>
                  <a:srgbClr val="FFFFFF"/>
                </a:solidFill>
                <a:latin typeface="Georgia"/>
              </a:defRPr>
            </a:pPr>
            <a:r>
              <a:rPr sz="3600" dirty="0"/>
              <a:t>"Il microbiota non è un semplice </a:t>
            </a:r>
            <a:r>
              <a:rPr sz="3600" dirty="0" err="1"/>
              <a:t>spettatore</a:t>
            </a:r>
            <a:r>
              <a:rPr sz="3600" dirty="0"/>
              <a:t> del calo </a:t>
            </a:r>
            <a:r>
              <a:rPr sz="3600" dirty="0" err="1"/>
              <a:t>ponderale</a:t>
            </a:r>
            <a:r>
              <a:rPr sz="3600" dirty="0"/>
              <a:t> post-</a:t>
            </a:r>
            <a:r>
              <a:rPr sz="3600" dirty="0" err="1"/>
              <a:t>chirurgico</a:t>
            </a:r>
            <a:r>
              <a:rPr sz="3600" dirty="0"/>
              <a:t>, ma un driver </a:t>
            </a:r>
            <a:r>
              <a:rPr sz="3600" dirty="0" err="1"/>
              <a:t>metabolico</a:t>
            </a:r>
            <a:r>
              <a:rPr sz="3600" dirty="0"/>
              <a:t> </a:t>
            </a:r>
            <a:r>
              <a:rPr sz="3600" dirty="0" err="1"/>
              <a:t>attivo</a:t>
            </a:r>
            <a:r>
              <a:rPr sz="3600" dirty="0"/>
              <a:t> della </a:t>
            </a:r>
            <a:r>
              <a:rPr sz="3600" dirty="0" err="1"/>
              <a:t>remissione</a:t>
            </a:r>
            <a:r>
              <a:rPr sz="3600" dirty="0"/>
              <a:t> del </a:t>
            </a:r>
            <a:r>
              <a:rPr sz="3600" dirty="0" err="1"/>
              <a:t>diabete</a:t>
            </a:r>
            <a:r>
              <a:rPr sz="3600" dirty="0"/>
              <a:t> a 5 anni."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65760"/>
            <a:ext cx="11274552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800" b="1">
                <a:solidFill>
                  <a:srgbClr val="1A252C"/>
                </a:solidFill>
                <a:latin typeface="Georgia"/>
              </a:defRPr>
            </a:pPr>
            <a:r>
              <a:rPr dirty="0"/>
              <a:t>RIFERIMENTO BIBLIOGRAFICO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280160"/>
            <a:ext cx="11274552" cy="19050"/>
          </a:xfrm>
          <a:prstGeom prst="rect">
            <a:avLst/>
          </a:prstGeom>
          <a:solidFill>
            <a:srgbClr val="1F6A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457200" y="1554480"/>
            <a:ext cx="11274552" cy="4389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2E8F0"/>
            </a:solidFill>
          </a:ln>
          <a:effectLst>
            <a:outerShdw blurRad="20000" dist="10000" dir="5400000">
              <a:srgbClr val="000000">
                <a:alpha val="1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43032" cy="25904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1500" b="1">
                <a:solidFill>
                  <a:srgbClr val="1A252C"/>
                </a:solidFill>
                <a:latin typeface="Arial"/>
              </a:defRPr>
            </a:pPr>
            <a:r>
              <a:rPr dirty="0"/>
              <a:t>Lisa M. Olsson, Heidi </a:t>
            </a:r>
            <a:r>
              <a:rPr dirty="0" err="1"/>
              <a:t>Borgeraas</a:t>
            </a:r>
            <a:r>
              <a:rPr dirty="0"/>
              <a:t>, Rima M. </a:t>
            </a:r>
            <a:r>
              <a:rPr dirty="0" err="1"/>
              <a:t>Chakaroun</a:t>
            </a:r>
            <a:r>
              <a:rPr dirty="0"/>
              <a:t>, Dag Hofsø, Jens Kristoffer Hertel, Chinmay </a:t>
            </a:r>
            <a:r>
              <a:rPr dirty="0" err="1"/>
              <a:t>Dwibedi</a:t>
            </a:r>
            <a:r>
              <a:rPr dirty="0"/>
              <a:t>, Matthias </a:t>
            </a:r>
            <a:r>
              <a:rPr dirty="0" err="1"/>
              <a:t>Mitteregger</a:t>
            </a:r>
            <a:r>
              <a:rPr dirty="0"/>
              <a:t>, Jens Juul Holst, Valentina </a:t>
            </a:r>
            <a:r>
              <a:rPr dirty="0" err="1"/>
              <a:t>Tremaroli</a:t>
            </a:r>
            <a:r>
              <a:rPr dirty="0"/>
              <a:t>, Jøran </a:t>
            </a:r>
            <a:r>
              <a:rPr dirty="0" err="1"/>
              <a:t>Hjelmesæth</a:t>
            </a:r>
            <a:r>
              <a:rPr dirty="0"/>
              <a:t> &amp; Fredrik </a:t>
            </a:r>
            <a:r>
              <a:rPr dirty="0" err="1"/>
              <a:t>Bäckhed</a:t>
            </a:r>
            <a:r>
              <a:rPr dirty="0"/>
              <a:t>.</a:t>
            </a:r>
          </a:p>
          <a:p>
            <a:pPr>
              <a:spcAft>
                <a:spcPts val="1400"/>
              </a:spcAft>
              <a:defRPr sz="2000" b="1" i="1">
                <a:solidFill>
                  <a:srgbClr val="1F6A64"/>
                </a:solidFill>
                <a:latin typeface="Georgia"/>
              </a:defRPr>
            </a:pPr>
            <a:r>
              <a:rPr dirty="0"/>
              <a:t>“Gut microbiota responses to bariatric surgery are associated with metabolic outcomes and type 2 diabetes remission”</a:t>
            </a:r>
          </a:p>
          <a:p>
            <a:pPr>
              <a:spcAft>
                <a:spcPts val="2000"/>
              </a:spcAft>
              <a:defRPr sz="1400" b="1">
                <a:solidFill>
                  <a:srgbClr val="1A252C"/>
                </a:solidFill>
                <a:latin typeface="Arial"/>
              </a:defRPr>
            </a:pPr>
            <a:r>
              <a:rPr dirty="0"/>
              <a:t>Nature Metabolism (2026) | Volume 8, Issue 5, pp. 1212–1228</a:t>
            </a:r>
          </a:p>
          <a:p>
            <a:pPr>
              <a:spcAft>
                <a:spcPts val="600"/>
              </a:spcAft>
              <a:defRPr sz="1200">
                <a:solidFill>
                  <a:srgbClr val="606F7B"/>
                </a:solidFill>
                <a:latin typeface="Arial"/>
              </a:defRPr>
            </a:pPr>
            <a:r>
              <a:rPr dirty="0"/>
              <a:t>• DOI: https://doi.org/10.1038/s42255-026-01525-9</a:t>
            </a:r>
          </a:p>
          <a:p>
            <a:pPr>
              <a:spcAft>
                <a:spcPts val="600"/>
              </a:spcAft>
              <a:defRPr sz="1200">
                <a:solidFill>
                  <a:srgbClr val="606F7B"/>
                </a:solidFill>
                <a:latin typeface="Arial"/>
              </a:defRPr>
            </a:pPr>
            <a:r>
              <a:rPr dirty="0"/>
              <a:t>• Trial </a:t>
            </a:r>
            <a:r>
              <a:rPr dirty="0" err="1"/>
              <a:t>Clinico</a:t>
            </a:r>
            <a:r>
              <a:rPr dirty="0"/>
              <a:t> </a:t>
            </a:r>
            <a:r>
              <a:rPr dirty="0" err="1"/>
              <a:t>Registrato</a:t>
            </a:r>
            <a:r>
              <a:rPr dirty="0"/>
              <a:t>: Oseberg Trial (NCT01778738) — Studio </a:t>
            </a:r>
            <a:r>
              <a:rPr dirty="0" err="1"/>
              <a:t>randomizzato</a:t>
            </a:r>
            <a:r>
              <a:rPr dirty="0"/>
              <a:t>, </a:t>
            </a:r>
            <a:r>
              <a:rPr dirty="0" err="1"/>
              <a:t>controllato</a:t>
            </a:r>
            <a:r>
              <a:rPr dirty="0"/>
              <a:t>, in </a:t>
            </a:r>
            <a:r>
              <a:rPr dirty="0" err="1"/>
              <a:t>triplo</a:t>
            </a:r>
            <a:r>
              <a:rPr dirty="0"/>
              <a:t> </a:t>
            </a:r>
            <a:r>
              <a:rPr dirty="0" err="1"/>
              <a:t>cieco</a:t>
            </a:r>
            <a:endParaRPr dirty="0"/>
          </a:p>
          <a:p>
            <a:pPr>
              <a:spcAft>
                <a:spcPts val="2000"/>
              </a:spcAft>
              <a:defRPr sz="1200">
                <a:solidFill>
                  <a:srgbClr val="606F7B"/>
                </a:solidFill>
                <a:latin typeface="Arial"/>
              </a:defRPr>
            </a:pPr>
            <a:r>
              <a:rPr dirty="0"/>
              <a:t>• Repository </a:t>
            </a:r>
            <a:r>
              <a:rPr dirty="0" err="1"/>
              <a:t>Metagenomica</a:t>
            </a:r>
            <a:r>
              <a:rPr dirty="0"/>
              <a:t>: European Nucleotide Archive (ENA) study accession PRJEB59861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309360"/>
            <a:ext cx="11274552" cy="365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1000">
                <a:solidFill>
                  <a:srgbClr val="606F7B"/>
                </a:solidFill>
                <a:latin typeface="Arial"/>
              </a:defRPr>
            </a:pPr>
            <a:r>
              <a:t>Valeria Velluti | Journal Club SICOB Pisa 2026   •   Riferimenti dell'Articolo</a:t>
            </a:r>
          </a:p>
          <a:p>
            <a:pPr algn="r">
              <a:defRPr sz="1000" b="1">
                <a:solidFill>
                  <a:srgbClr val="606F7B"/>
                </a:solidFill>
                <a:latin typeface="Arial"/>
              </a:defRPr>
            </a:pPr>
            <a:r>
              <a:t>11 /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1532</Words>
  <Application>Microsoft Office PowerPoint</Application>
  <PresentationFormat>Widescreen</PresentationFormat>
  <Paragraphs>90</Paragraphs>
  <Slides>12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Aptos</vt:lpstr>
      <vt:lpstr>Arial</vt:lpstr>
      <vt:lpstr>Calibri</vt:lpstr>
      <vt:lpstr>Georgia</vt:lpstr>
      <vt:lpstr>Office Theme</vt:lpstr>
      <vt:lpstr>PRECISION BARIATRICS: GUT MICROBIOTA SIGNATURES AS A PRE-OPERATIVE PREDICTOR OF TYPE 2 DIABETES REMISSION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Valeria Velluti</cp:lastModifiedBy>
  <cp:revision>36</cp:revision>
  <dcterms:created xsi:type="dcterms:W3CDTF">2013-01-27T09:14:16Z</dcterms:created>
  <dcterms:modified xsi:type="dcterms:W3CDTF">2026-09-13T15:56:01Z</dcterms:modified>
  <cp:category/>
</cp:coreProperties>
</file>